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1"/>
  </p:sldMasterIdLst>
  <p:notesMasterIdLst>
    <p:notesMasterId r:id="rId40"/>
  </p:notesMasterIdLst>
  <p:sldIdLst>
    <p:sldId id="3640" r:id="rId2"/>
    <p:sldId id="3694" r:id="rId3"/>
    <p:sldId id="3697" r:id="rId4"/>
    <p:sldId id="3707" r:id="rId5"/>
    <p:sldId id="3700" r:id="rId6"/>
    <p:sldId id="3738" r:id="rId7"/>
    <p:sldId id="3701" r:id="rId8"/>
    <p:sldId id="3712" r:id="rId9"/>
    <p:sldId id="3713" r:id="rId10"/>
    <p:sldId id="3714" r:id="rId11"/>
    <p:sldId id="3717" r:id="rId12"/>
    <p:sldId id="3711" r:id="rId13"/>
    <p:sldId id="3731" r:id="rId14"/>
    <p:sldId id="3710" r:id="rId15"/>
    <p:sldId id="3718" r:id="rId16"/>
    <p:sldId id="3719" r:id="rId17"/>
    <p:sldId id="3720" r:id="rId18"/>
    <p:sldId id="3721" r:id="rId19"/>
    <p:sldId id="3722" r:id="rId20"/>
    <p:sldId id="3723" r:id="rId21"/>
    <p:sldId id="3724" r:id="rId22"/>
    <p:sldId id="3725" r:id="rId23"/>
    <p:sldId id="3726" r:id="rId24"/>
    <p:sldId id="3727" r:id="rId25"/>
    <p:sldId id="3728" r:id="rId26"/>
    <p:sldId id="3729" r:id="rId27"/>
    <p:sldId id="3715" r:id="rId28"/>
    <p:sldId id="3716" r:id="rId29"/>
    <p:sldId id="3737" r:id="rId30"/>
    <p:sldId id="3739" r:id="rId31"/>
    <p:sldId id="3733" r:id="rId32"/>
    <p:sldId id="3732" r:id="rId33"/>
    <p:sldId id="3734" r:id="rId34"/>
    <p:sldId id="3735" r:id="rId35"/>
    <p:sldId id="3736" r:id="rId36"/>
    <p:sldId id="3730" r:id="rId37"/>
    <p:sldId id="3706" r:id="rId38"/>
    <p:sldId id="364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 id="2" name="aryanmankotia aryanmankotia" initials="aa" lastIdx="1" clrIdx="1">
    <p:extLst>
      <p:ext uri="{19B8F6BF-5375-455C-9EA6-DF929625EA0E}">
        <p15:presenceInfo xmlns:p15="http://schemas.microsoft.com/office/powerpoint/2012/main" userId="3a07b4e27e2e38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0FA"/>
    <a:srgbClr val="27D4F8"/>
    <a:srgbClr val="AE36FF"/>
    <a:srgbClr val="4AAEFC"/>
    <a:srgbClr val="434ACF"/>
    <a:srgbClr val="BF2CFE"/>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6327"/>
  </p:normalViewPr>
  <p:slideViewPr>
    <p:cSldViewPr snapToGrid="0" snapToObjects="1">
      <p:cViewPr varScale="1">
        <p:scale>
          <a:sx n="85" d="100"/>
          <a:sy n="85" d="100"/>
        </p:scale>
        <p:origin x="590" y="6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10-24T11:47:35.937" idx="1">
    <p:pos x="7436" y="986"/>
    <p:text/>
    <p:extLst>
      <p:ext uri="{C676402C-5697-4E1C-873F-D02D1690AC5C}">
        <p15:threadingInfo xmlns:p15="http://schemas.microsoft.com/office/powerpoint/2012/main" timeZoneBias="-330"/>
      </p:ext>
    </p:extLst>
  </p:cm>
</p:cmLst>
</file>

<file path=ppt/diagrams/_rels/data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3.jpeg"/></Relationships>
</file>

<file path=ppt/diagrams/_rels/data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3.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065CC-169E-4569-99D0-8278E776F81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996D34E3-7EA7-410D-B6C2-E382C8BB3CAF}">
      <dgm:prSet phldrT="[Text]"/>
      <dgm:spPr/>
      <dgm:t>
        <a:bodyPr/>
        <a:lstStyle/>
        <a:p>
          <a:r>
            <a:rPr lang="en-US" b="1" dirty="0">
              <a:solidFill>
                <a:schemeClr val="tx1"/>
              </a:solidFill>
            </a:rPr>
            <a:t>Convolutional layers </a:t>
          </a:r>
          <a:endParaRPr lang="en-IN" b="1" dirty="0">
            <a:solidFill>
              <a:schemeClr val="tx1"/>
            </a:solidFill>
          </a:endParaRPr>
        </a:p>
      </dgm:t>
    </dgm:pt>
    <dgm:pt modelId="{7ACBEF53-01C4-407E-88FF-53C89ACAABBD}" type="parTrans" cxnId="{7527640D-2620-4278-8F29-4020FF1E04A1}">
      <dgm:prSet/>
      <dgm:spPr/>
      <dgm:t>
        <a:bodyPr/>
        <a:lstStyle/>
        <a:p>
          <a:endParaRPr lang="en-IN"/>
        </a:p>
      </dgm:t>
    </dgm:pt>
    <dgm:pt modelId="{F79AE0F4-A6F5-430D-BE57-FED636109E2F}" type="sibTrans" cxnId="{7527640D-2620-4278-8F29-4020FF1E04A1}">
      <dgm:prSet/>
      <dgm:spPr/>
      <dgm:t>
        <a:bodyPr/>
        <a:lstStyle/>
        <a:p>
          <a:endParaRPr lang="en-IN"/>
        </a:p>
      </dgm:t>
    </dgm:pt>
    <dgm:pt modelId="{6A08C3F6-FB6B-4190-BE3B-4979C89A8509}">
      <dgm:prSet phldrT="[Text]"/>
      <dgm:spPr/>
      <dgm:t>
        <a:bodyPr/>
        <a:lstStyle/>
        <a:p>
          <a:r>
            <a:rPr lang="en-US" b="0" i="0" dirty="0"/>
            <a:t>Convolutional layers apply convolution operations to the input data using filters </a:t>
          </a:r>
          <a:endParaRPr lang="en-IN" dirty="0"/>
        </a:p>
      </dgm:t>
    </dgm:pt>
    <dgm:pt modelId="{8CD9047C-5107-423E-B0CA-5BE14602425D}" type="parTrans" cxnId="{2006104A-E248-4F17-B8CD-D4A69CA117BA}">
      <dgm:prSet/>
      <dgm:spPr/>
      <dgm:t>
        <a:bodyPr/>
        <a:lstStyle/>
        <a:p>
          <a:endParaRPr lang="en-IN"/>
        </a:p>
      </dgm:t>
    </dgm:pt>
    <dgm:pt modelId="{3094310B-4294-445F-88C8-D84C7332B25D}" type="sibTrans" cxnId="{2006104A-E248-4F17-B8CD-D4A69CA117BA}">
      <dgm:prSet/>
      <dgm:spPr/>
      <dgm:t>
        <a:bodyPr/>
        <a:lstStyle/>
        <a:p>
          <a:endParaRPr lang="en-IN"/>
        </a:p>
      </dgm:t>
    </dgm:pt>
    <dgm:pt modelId="{4558CCD3-92CA-4A2B-B54E-FE60AD141C60}">
      <dgm:prSet phldrT="[Text]"/>
      <dgm:spPr/>
      <dgm:t>
        <a:bodyPr/>
        <a:lstStyle/>
        <a:p>
          <a:r>
            <a:rPr lang="en-US" b="0" i="0" dirty="0"/>
            <a:t>These filters slide over the input to detect patterns, edges, and textures at different spatial positions</a:t>
          </a:r>
          <a:endParaRPr lang="en-IN" dirty="0"/>
        </a:p>
      </dgm:t>
    </dgm:pt>
    <dgm:pt modelId="{DA544870-AC33-4B95-90B4-6F9965C4E4A8}" type="parTrans" cxnId="{FBE0829F-335D-4AE0-8C67-2AC715226608}">
      <dgm:prSet/>
      <dgm:spPr/>
      <dgm:t>
        <a:bodyPr/>
        <a:lstStyle/>
        <a:p>
          <a:endParaRPr lang="en-IN"/>
        </a:p>
      </dgm:t>
    </dgm:pt>
    <dgm:pt modelId="{921F8DCB-F45F-4501-89C3-096E9B0AFC8C}" type="sibTrans" cxnId="{FBE0829F-335D-4AE0-8C67-2AC715226608}">
      <dgm:prSet/>
      <dgm:spPr/>
      <dgm:t>
        <a:bodyPr/>
        <a:lstStyle/>
        <a:p>
          <a:endParaRPr lang="en-IN"/>
        </a:p>
      </dgm:t>
    </dgm:pt>
    <dgm:pt modelId="{0FDD2719-49AF-4122-9585-2A5C63B767E7}">
      <dgm:prSet phldrT="[Text]"/>
      <dgm:spPr/>
      <dgm:t>
        <a:bodyPr/>
        <a:lstStyle/>
        <a:p>
          <a:r>
            <a:rPr lang="en-US" b="1" dirty="0">
              <a:solidFill>
                <a:schemeClr val="tx1"/>
              </a:solidFill>
            </a:rPr>
            <a:t>Activation function </a:t>
          </a:r>
          <a:endParaRPr lang="en-IN" b="1" dirty="0">
            <a:solidFill>
              <a:schemeClr val="tx1"/>
            </a:solidFill>
          </a:endParaRPr>
        </a:p>
      </dgm:t>
    </dgm:pt>
    <dgm:pt modelId="{7DC60DD9-35CC-40C5-9C05-6045F7CCEA50}" type="parTrans" cxnId="{3207B019-320A-4534-8591-2E22AF1601F3}">
      <dgm:prSet/>
      <dgm:spPr/>
      <dgm:t>
        <a:bodyPr/>
        <a:lstStyle/>
        <a:p>
          <a:endParaRPr lang="en-IN"/>
        </a:p>
      </dgm:t>
    </dgm:pt>
    <dgm:pt modelId="{994FBB83-CEBE-4279-9F93-25A4D92DBA5A}" type="sibTrans" cxnId="{3207B019-320A-4534-8591-2E22AF1601F3}">
      <dgm:prSet/>
      <dgm:spPr/>
      <dgm:t>
        <a:bodyPr/>
        <a:lstStyle/>
        <a:p>
          <a:endParaRPr lang="en-IN"/>
        </a:p>
      </dgm:t>
    </dgm:pt>
    <dgm:pt modelId="{35E28557-225A-42B5-9539-984DE2B3A2BD}">
      <dgm:prSet phldrT="[Text]"/>
      <dgm:spPr/>
      <dgm:t>
        <a:bodyPr/>
        <a:lstStyle/>
        <a:p>
          <a:r>
            <a:rPr lang="en-US" b="0" i="0" dirty="0"/>
            <a:t>After the convolution operation, an activation function like </a:t>
          </a:r>
          <a:r>
            <a:rPr lang="en-US" b="0" i="0" dirty="0" err="1"/>
            <a:t>ReLU</a:t>
          </a:r>
          <a:r>
            <a:rPr lang="en-US" b="0" i="0" dirty="0"/>
            <a:t> (Rectified Linear Unit) is applied element-wise to introduce non-linearity. </a:t>
          </a:r>
          <a:endParaRPr lang="en-IN" dirty="0"/>
        </a:p>
      </dgm:t>
    </dgm:pt>
    <dgm:pt modelId="{DE536AC8-F389-4EB4-A48A-193E1D349D1F}" type="parTrans" cxnId="{C933FB66-1D38-43A5-9EF5-BB5465DDE8BC}">
      <dgm:prSet/>
      <dgm:spPr/>
      <dgm:t>
        <a:bodyPr/>
        <a:lstStyle/>
        <a:p>
          <a:endParaRPr lang="en-IN"/>
        </a:p>
      </dgm:t>
    </dgm:pt>
    <dgm:pt modelId="{839BF538-3F2F-4733-91BD-8683CC285FE7}" type="sibTrans" cxnId="{C933FB66-1D38-43A5-9EF5-BB5465DDE8BC}">
      <dgm:prSet/>
      <dgm:spPr/>
      <dgm:t>
        <a:bodyPr/>
        <a:lstStyle/>
        <a:p>
          <a:endParaRPr lang="en-IN"/>
        </a:p>
      </dgm:t>
    </dgm:pt>
    <dgm:pt modelId="{7AD70F93-F434-4A63-B53D-65EDB8E82CCF}">
      <dgm:prSet phldrT="[Text]"/>
      <dgm:spPr/>
      <dgm:t>
        <a:bodyPr/>
        <a:lstStyle/>
        <a:p>
          <a:r>
            <a:rPr lang="en-US" b="0" i="0" dirty="0" err="1"/>
            <a:t>ReLU</a:t>
          </a:r>
          <a:r>
            <a:rPr lang="en-US" b="0" i="0" dirty="0"/>
            <a:t> helps the network learn complex patterns and relationships within the data by introducing non-linearities into the model.</a:t>
          </a:r>
          <a:endParaRPr lang="en-IN" dirty="0"/>
        </a:p>
      </dgm:t>
    </dgm:pt>
    <dgm:pt modelId="{B55E65A4-3AE1-44D3-A552-7634EC7A6D59}" type="parTrans" cxnId="{7FE9F7D1-B451-4D92-9848-BB9DCA9F55E7}">
      <dgm:prSet/>
      <dgm:spPr/>
      <dgm:t>
        <a:bodyPr/>
        <a:lstStyle/>
        <a:p>
          <a:endParaRPr lang="en-IN"/>
        </a:p>
      </dgm:t>
    </dgm:pt>
    <dgm:pt modelId="{F86370CD-4F96-42DC-B2EC-81CA55F12F16}" type="sibTrans" cxnId="{7FE9F7D1-B451-4D92-9848-BB9DCA9F55E7}">
      <dgm:prSet/>
      <dgm:spPr/>
      <dgm:t>
        <a:bodyPr/>
        <a:lstStyle/>
        <a:p>
          <a:endParaRPr lang="en-IN"/>
        </a:p>
      </dgm:t>
    </dgm:pt>
    <dgm:pt modelId="{D56CAF91-3F52-4C2B-B22D-B0D4C26E6160}">
      <dgm:prSet phldrT="[Text]"/>
      <dgm:spPr/>
      <dgm:t>
        <a:bodyPr/>
        <a:lstStyle/>
        <a:p>
          <a:r>
            <a:rPr lang="en-US" b="1" dirty="0">
              <a:solidFill>
                <a:schemeClr val="tx1"/>
              </a:solidFill>
            </a:rPr>
            <a:t>Pooling layers </a:t>
          </a:r>
          <a:endParaRPr lang="en-IN" b="1" dirty="0">
            <a:solidFill>
              <a:schemeClr val="tx1"/>
            </a:solidFill>
          </a:endParaRPr>
        </a:p>
      </dgm:t>
    </dgm:pt>
    <dgm:pt modelId="{82DA3CA9-00EF-4829-84A9-279560D6A4F2}" type="parTrans" cxnId="{2F897195-A3ED-4CE8-A3B5-A495DA3C4BE9}">
      <dgm:prSet/>
      <dgm:spPr/>
      <dgm:t>
        <a:bodyPr/>
        <a:lstStyle/>
        <a:p>
          <a:endParaRPr lang="en-IN"/>
        </a:p>
      </dgm:t>
    </dgm:pt>
    <dgm:pt modelId="{98F97E62-4BBD-4187-AAF5-3DE1EBF22E55}" type="sibTrans" cxnId="{2F897195-A3ED-4CE8-A3B5-A495DA3C4BE9}">
      <dgm:prSet/>
      <dgm:spPr/>
      <dgm:t>
        <a:bodyPr/>
        <a:lstStyle/>
        <a:p>
          <a:endParaRPr lang="en-IN"/>
        </a:p>
      </dgm:t>
    </dgm:pt>
    <dgm:pt modelId="{D2F104BE-18A4-46A6-AC96-68452D87F138}">
      <dgm:prSet phldrT="[Text]"/>
      <dgm:spPr/>
      <dgm:t>
        <a:bodyPr/>
        <a:lstStyle/>
        <a:p>
          <a:r>
            <a:rPr lang="en-US" b="0" i="0" dirty="0"/>
            <a:t>Pooling layers down sample the spatial dimensions of the previous layer's output (feature maps) while retaining the most important information.</a:t>
          </a:r>
          <a:endParaRPr lang="en-IN" dirty="0"/>
        </a:p>
      </dgm:t>
    </dgm:pt>
    <dgm:pt modelId="{E2CD1960-8933-4087-BF1D-B5FD4D4DF182}" type="parTrans" cxnId="{2562E975-2FD1-47A7-B727-0B3B57BC8750}">
      <dgm:prSet/>
      <dgm:spPr/>
      <dgm:t>
        <a:bodyPr/>
        <a:lstStyle/>
        <a:p>
          <a:endParaRPr lang="en-IN"/>
        </a:p>
      </dgm:t>
    </dgm:pt>
    <dgm:pt modelId="{0012355F-EAA1-46AF-AA51-CF2C209364FB}" type="sibTrans" cxnId="{2562E975-2FD1-47A7-B727-0B3B57BC8750}">
      <dgm:prSet/>
      <dgm:spPr/>
      <dgm:t>
        <a:bodyPr/>
        <a:lstStyle/>
        <a:p>
          <a:endParaRPr lang="en-IN"/>
        </a:p>
      </dgm:t>
    </dgm:pt>
    <dgm:pt modelId="{9C5DA7D7-710E-4BE6-B6FE-F752405A6AD7}">
      <dgm:prSet phldrT="[Text]"/>
      <dgm:spPr/>
      <dgm:t>
        <a:bodyPr/>
        <a:lstStyle/>
        <a:p>
          <a:r>
            <a:rPr lang="en-US" b="0" i="0" dirty="0"/>
            <a:t>Common pooling operations include max-pooling and average-pooling.</a:t>
          </a:r>
          <a:endParaRPr lang="en-IN" dirty="0"/>
        </a:p>
      </dgm:t>
    </dgm:pt>
    <dgm:pt modelId="{CD0F3727-640B-45AF-9AAA-B43286DB68AF}" type="parTrans" cxnId="{B7D1C1E7-E3DB-425C-A7DD-63EF4B34777E}">
      <dgm:prSet/>
      <dgm:spPr/>
      <dgm:t>
        <a:bodyPr/>
        <a:lstStyle/>
        <a:p>
          <a:endParaRPr lang="en-IN"/>
        </a:p>
      </dgm:t>
    </dgm:pt>
    <dgm:pt modelId="{8A346F6C-9AFF-4BCD-ACEB-55F9F70378C6}" type="sibTrans" cxnId="{B7D1C1E7-E3DB-425C-A7DD-63EF4B34777E}">
      <dgm:prSet/>
      <dgm:spPr/>
      <dgm:t>
        <a:bodyPr/>
        <a:lstStyle/>
        <a:p>
          <a:endParaRPr lang="en-IN"/>
        </a:p>
      </dgm:t>
    </dgm:pt>
    <dgm:pt modelId="{EF22999C-D98A-4FCF-9592-F3B176BE767E}" type="pres">
      <dgm:prSet presAssocID="{A2A065CC-169E-4569-99D0-8278E776F810}" presName="linearFlow" presStyleCnt="0">
        <dgm:presLayoutVars>
          <dgm:dir/>
          <dgm:animLvl val="lvl"/>
          <dgm:resizeHandles val="exact"/>
        </dgm:presLayoutVars>
      </dgm:prSet>
      <dgm:spPr/>
    </dgm:pt>
    <dgm:pt modelId="{3C610AA7-37E4-4256-B285-9510AD81B7C4}" type="pres">
      <dgm:prSet presAssocID="{996D34E3-7EA7-410D-B6C2-E382C8BB3CAF}" presName="composite" presStyleCnt="0"/>
      <dgm:spPr/>
    </dgm:pt>
    <dgm:pt modelId="{853F0B6F-3110-4572-85C3-D8A7DF9CFC99}" type="pres">
      <dgm:prSet presAssocID="{996D34E3-7EA7-410D-B6C2-E382C8BB3CAF}" presName="parentText" presStyleLbl="alignNode1" presStyleIdx="0" presStyleCnt="3">
        <dgm:presLayoutVars>
          <dgm:chMax val="1"/>
          <dgm:bulletEnabled val="1"/>
        </dgm:presLayoutVars>
      </dgm:prSet>
      <dgm:spPr/>
    </dgm:pt>
    <dgm:pt modelId="{E49CF6D4-BAB4-44EC-86C3-E5DF8DF304D6}" type="pres">
      <dgm:prSet presAssocID="{996D34E3-7EA7-410D-B6C2-E382C8BB3CAF}" presName="descendantText" presStyleLbl="alignAcc1" presStyleIdx="0" presStyleCnt="3">
        <dgm:presLayoutVars>
          <dgm:bulletEnabled val="1"/>
        </dgm:presLayoutVars>
      </dgm:prSet>
      <dgm:spPr/>
    </dgm:pt>
    <dgm:pt modelId="{1F0AE101-74CE-4D54-94E1-42CA585E9207}" type="pres">
      <dgm:prSet presAssocID="{F79AE0F4-A6F5-430D-BE57-FED636109E2F}" presName="sp" presStyleCnt="0"/>
      <dgm:spPr/>
    </dgm:pt>
    <dgm:pt modelId="{FC22F6A9-3466-4E57-9EBF-A19259344F09}" type="pres">
      <dgm:prSet presAssocID="{0FDD2719-49AF-4122-9585-2A5C63B767E7}" presName="composite" presStyleCnt="0"/>
      <dgm:spPr/>
    </dgm:pt>
    <dgm:pt modelId="{51C55508-EFA6-4A76-8353-C95B32C3BCFD}" type="pres">
      <dgm:prSet presAssocID="{0FDD2719-49AF-4122-9585-2A5C63B767E7}" presName="parentText" presStyleLbl="alignNode1" presStyleIdx="1" presStyleCnt="3">
        <dgm:presLayoutVars>
          <dgm:chMax val="1"/>
          <dgm:bulletEnabled val="1"/>
        </dgm:presLayoutVars>
      </dgm:prSet>
      <dgm:spPr/>
    </dgm:pt>
    <dgm:pt modelId="{0E7A359E-9290-4DAB-BE11-6E56D7641788}" type="pres">
      <dgm:prSet presAssocID="{0FDD2719-49AF-4122-9585-2A5C63B767E7}" presName="descendantText" presStyleLbl="alignAcc1" presStyleIdx="1" presStyleCnt="3" custLinFactNeighborX="0" custLinFactNeighborY="-2345">
        <dgm:presLayoutVars>
          <dgm:bulletEnabled val="1"/>
        </dgm:presLayoutVars>
      </dgm:prSet>
      <dgm:spPr/>
    </dgm:pt>
    <dgm:pt modelId="{5B4866AD-BAF6-45EB-9DDA-ED4B3E386D3D}" type="pres">
      <dgm:prSet presAssocID="{994FBB83-CEBE-4279-9F93-25A4D92DBA5A}" presName="sp" presStyleCnt="0"/>
      <dgm:spPr/>
    </dgm:pt>
    <dgm:pt modelId="{93815CD1-88D0-4E4C-A871-E6914621B350}" type="pres">
      <dgm:prSet presAssocID="{D56CAF91-3F52-4C2B-B22D-B0D4C26E6160}" presName="composite" presStyleCnt="0"/>
      <dgm:spPr/>
    </dgm:pt>
    <dgm:pt modelId="{0A626B36-3624-41CA-9567-8A875C53B93F}" type="pres">
      <dgm:prSet presAssocID="{D56CAF91-3F52-4C2B-B22D-B0D4C26E6160}" presName="parentText" presStyleLbl="alignNode1" presStyleIdx="2" presStyleCnt="3">
        <dgm:presLayoutVars>
          <dgm:chMax val="1"/>
          <dgm:bulletEnabled val="1"/>
        </dgm:presLayoutVars>
      </dgm:prSet>
      <dgm:spPr/>
    </dgm:pt>
    <dgm:pt modelId="{79A12BEB-8DED-44A7-B514-F75374616683}" type="pres">
      <dgm:prSet presAssocID="{D56CAF91-3F52-4C2B-B22D-B0D4C26E6160}" presName="descendantText" presStyleLbl="alignAcc1" presStyleIdx="2" presStyleCnt="3">
        <dgm:presLayoutVars>
          <dgm:bulletEnabled val="1"/>
        </dgm:presLayoutVars>
      </dgm:prSet>
      <dgm:spPr/>
    </dgm:pt>
  </dgm:ptLst>
  <dgm:cxnLst>
    <dgm:cxn modelId="{7527640D-2620-4278-8F29-4020FF1E04A1}" srcId="{A2A065CC-169E-4569-99D0-8278E776F810}" destId="{996D34E3-7EA7-410D-B6C2-E382C8BB3CAF}" srcOrd="0" destOrd="0" parTransId="{7ACBEF53-01C4-407E-88FF-53C89ACAABBD}" sibTransId="{F79AE0F4-A6F5-430D-BE57-FED636109E2F}"/>
    <dgm:cxn modelId="{3207B019-320A-4534-8591-2E22AF1601F3}" srcId="{A2A065CC-169E-4569-99D0-8278E776F810}" destId="{0FDD2719-49AF-4122-9585-2A5C63B767E7}" srcOrd="1" destOrd="0" parTransId="{7DC60DD9-35CC-40C5-9C05-6045F7CCEA50}" sibTransId="{994FBB83-CEBE-4279-9F93-25A4D92DBA5A}"/>
    <dgm:cxn modelId="{E28D505E-25FF-45DF-9723-93D6099B1EF4}" type="presOf" srcId="{35E28557-225A-42B5-9539-984DE2B3A2BD}" destId="{0E7A359E-9290-4DAB-BE11-6E56D7641788}" srcOrd="0" destOrd="0" presId="urn:microsoft.com/office/officeart/2005/8/layout/chevron2"/>
    <dgm:cxn modelId="{58BD7B5F-E137-4BC3-ACA7-362655461912}" type="presOf" srcId="{4558CCD3-92CA-4A2B-B54E-FE60AD141C60}" destId="{E49CF6D4-BAB4-44EC-86C3-E5DF8DF304D6}" srcOrd="0" destOrd="1" presId="urn:microsoft.com/office/officeart/2005/8/layout/chevron2"/>
    <dgm:cxn modelId="{9D3D8242-C277-4631-AAD6-B7515C470548}" type="presOf" srcId="{D2F104BE-18A4-46A6-AC96-68452D87F138}" destId="{79A12BEB-8DED-44A7-B514-F75374616683}" srcOrd="0" destOrd="0" presId="urn:microsoft.com/office/officeart/2005/8/layout/chevron2"/>
    <dgm:cxn modelId="{C933FB66-1D38-43A5-9EF5-BB5465DDE8BC}" srcId="{0FDD2719-49AF-4122-9585-2A5C63B767E7}" destId="{35E28557-225A-42B5-9539-984DE2B3A2BD}" srcOrd="0" destOrd="0" parTransId="{DE536AC8-F389-4EB4-A48A-193E1D349D1F}" sibTransId="{839BF538-3F2F-4733-91BD-8683CC285FE7}"/>
    <dgm:cxn modelId="{2006104A-E248-4F17-B8CD-D4A69CA117BA}" srcId="{996D34E3-7EA7-410D-B6C2-E382C8BB3CAF}" destId="{6A08C3F6-FB6B-4190-BE3B-4979C89A8509}" srcOrd="0" destOrd="0" parTransId="{8CD9047C-5107-423E-B0CA-5BE14602425D}" sibTransId="{3094310B-4294-445F-88C8-D84C7332B25D}"/>
    <dgm:cxn modelId="{02A19370-ADE0-44AA-AE4A-DBBCEBD8107B}" type="presOf" srcId="{7AD70F93-F434-4A63-B53D-65EDB8E82CCF}" destId="{0E7A359E-9290-4DAB-BE11-6E56D7641788}" srcOrd="0" destOrd="1" presId="urn:microsoft.com/office/officeart/2005/8/layout/chevron2"/>
    <dgm:cxn modelId="{2562E975-2FD1-47A7-B727-0B3B57BC8750}" srcId="{D56CAF91-3F52-4C2B-B22D-B0D4C26E6160}" destId="{D2F104BE-18A4-46A6-AC96-68452D87F138}" srcOrd="0" destOrd="0" parTransId="{E2CD1960-8933-4087-BF1D-B5FD4D4DF182}" sibTransId="{0012355F-EAA1-46AF-AA51-CF2C209364FB}"/>
    <dgm:cxn modelId="{2F897195-A3ED-4CE8-A3B5-A495DA3C4BE9}" srcId="{A2A065CC-169E-4569-99D0-8278E776F810}" destId="{D56CAF91-3F52-4C2B-B22D-B0D4C26E6160}" srcOrd="2" destOrd="0" parTransId="{82DA3CA9-00EF-4829-84A9-279560D6A4F2}" sibTransId="{98F97E62-4BBD-4187-AAF5-3DE1EBF22E55}"/>
    <dgm:cxn modelId="{FBE0829F-335D-4AE0-8C67-2AC715226608}" srcId="{996D34E3-7EA7-410D-B6C2-E382C8BB3CAF}" destId="{4558CCD3-92CA-4A2B-B54E-FE60AD141C60}" srcOrd="1" destOrd="0" parTransId="{DA544870-AC33-4B95-90B4-6F9965C4E4A8}" sibTransId="{921F8DCB-F45F-4501-89C3-096E9B0AFC8C}"/>
    <dgm:cxn modelId="{113238A0-6D36-4817-9B1F-030DFF39FDFC}" type="presOf" srcId="{6A08C3F6-FB6B-4190-BE3B-4979C89A8509}" destId="{E49CF6D4-BAB4-44EC-86C3-E5DF8DF304D6}" srcOrd="0" destOrd="0" presId="urn:microsoft.com/office/officeart/2005/8/layout/chevron2"/>
    <dgm:cxn modelId="{FF20BFA7-16DE-4F6E-85DB-EF5DF96A7311}" type="presOf" srcId="{996D34E3-7EA7-410D-B6C2-E382C8BB3CAF}" destId="{853F0B6F-3110-4572-85C3-D8A7DF9CFC99}" srcOrd="0" destOrd="0" presId="urn:microsoft.com/office/officeart/2005/8/layout/chevron2"/>
    <dgm:cxn modelId="{821EDEAB-9C69-49E4-977F-53D5D1B7E7EF}" type="presOf" srcId="{9C5DA7D7-710E-4BE6-B6FE-F752405A6AD7}" destId="{79A12BEB-8DED-44A7-B514-F75374616683}" srcOrd="0" destOrd="1" presId="urn:microsoft.com/office/officeart/2005/8/layout/chevron2"/>
    <dgm:cxn modelId="{D9148EBD-2508-4327-A6CA-5E5A3295A38F}" type="presOf" srcId="{D56CAF91-3F52-4C2B-B22D-B0D4C26E6160}" destId="{0A626B36-3624-41CA-9567-8A875C53B93F}" srcOrd="0" destOrd="0" presId="urn:microsoft.com/office/officeart/2005/8/layout/chevron2"/>
    <dgm:cxn modelId="{7FE9F7D1-B451-4D92-9848-BB9DCA9F55E7}" srcId="{0FDD2719-49AF-4122-9585-2A5C63B767E7}" destId="{7AD70F93-F434-4A63-B53D-65EDB8E82CCF}" srcOrd="1" destOrd="0" parTransId="{B55E65A4-3AE1-44D3-A552-7634EC7A6D59}" sibTransId="{F86370CD-4F96-42DC-B2EC-81CA55F12F16}"/>
    <dgm:cxn modelId="{19E64BD6-30F7-4BB3-82B2-3EBD98E1E697}" type="presOf" srcId="{A2A065CC-169E-4569-99D0-8278E776F810}" destId="{EF22999C-D98A-4FCF-9592-F3B176BE767E}" srcOrd="0" destOrd="0" presId="urn:microsoft.com/office/officeart/2005/8/layout/chevron2"/>
    <dgm:cxn modelId="{B5257BDE-9AFB-49A7-96EE-C095128A7CAE}" type="presOf" srcId="{0FDD2719-49AF-4122-9585-2A5C63B767E7}" destId="{51C55508-EFA6-4A76-8353-C95B32C3BCFD}" srcOrd="0" destOrd="0" presId="urn:microsoft.com/office/officeart/2005/8/layout/chevron2"/>
    <dgm:cxn modelId="{B7D1C1E7-E3DB-425C-A7DD-63EF4B34777E}" srcId="{D56CAF91-3F52-4C2B-B22D-B0D4C26E6160}" destId="{9C5DA7D7-710E-4BE6-B6FE-F752405A6AD7}" srcOrd="1" destOrd="0" parTransId="{CD0F3727-640B-45AF-9AAA-B43286DB68AF}" sibTransId="{8A346F6C-9AFF-4BCD-ACEB-55F9F70378C6}"/>
    <dgm:cxn modelId="{8FD34CB1-046D-4047-85A4-007998740FF7}" type="presParOf" srcId="{EF22999C-D98A-4FCF-9592-F3B176BE767E}" destId="{3C610AA7-37E4-4256-B285-9510AD81B7C4}" srcOrd="0" destOrd="0" presId="urn:microsoft.com/office/officeart/2005/8/layout/chevron2"/>
    <dgm:cxn modelId="{07CCCDB4-EDD1-4777-89D5-9934204DE1CA}" type="presParOf" srcId="{3C610AA7-37E4-4256-B285-9510AD81B7C4}" destId="{853F0B6F-3110-4572-85C3-D8A7DF9CFC99}" srcOrd="0" destOrd="0" presId="urn:microsoft.com/office/officeart/2005/8/layout/chevron2"/>
    <dgm:cxn modelId="{EF2A4D06-891B-480F-9A53-636801E235FD}" type="presParOf" srcId="{3C610AA7-37E4-4256-B285-9510AD81B7C4}" destId="{E49CF6D4-BAB4-44EC-86C3-E5DF8DF304D6}" srcOrd="1" destOrd="0" presId="urn:microsoft.com/office/officeart/2005/8/layout/chevron2"/>
    <dgm:cxn modelId="{1930D353-1D25-4B00-814E-F3917C905D4D}" type="presParOf" srcId="{EF22999C-D98A-4FCF-9592-F3B176BE767E}" destId="{1F0AE101-74CE-4D54-94E1-42CA585E9207}" srcOrd="1" destOrd="0" presId="urn:microsoft.com/office/officeart/2005/8/layout/chevron2"/>
    <dgm:cxn modelId="{59BFA36D-E417-4608-A7D2-92370027E4BF}" type="presParOf" srcId="{EF22999C-D98A-4FCF-9592-F3B176BE767E}" destId="{FC22F6A9-3466-4E57-9EBF-A19259344F09}" srcOrd="2" destOrd="0" presId="urn:microsoft.com/office/officeart/2005/8/layout/chevron2"/>
    <dgm:cxn modelId="{488EC837-76C0-4A8A-A769-1B0FED60F988}" type="presParOf" srcId="{FC22F6A9-3466-4E57-9EBF-A19259344F09}" destId="{51C55508-EFA6-4A76-8353-C95B32C3BCFD}" srcOrd="0" destOrd="0" presId="urn:microsoft.com/office/officeart/2005/8/layout/chevron2"/>
    <dgm:cxn modelId="{AC876F51-D59B-49CF-BB41-E09554E0F22B}" type="presParOf" srcId="{FC22F6A9-3466-4E57-9EBF-A19259344F09}" destId="{0E7A359E-9290-4DAB-BE11-6E56D7641788}" srcOrd="1" destOrd="0" presId="urn:microsoft.com/office/officeart/2005/8/layout/chevron2"/>
    <dgm:cxn modelId="{90E4B6CC-C50A-4B38-A47E-98B7A05585D8}" type="presParOf" srcId="{EF22999C-D98A-4FCF-9592-F3B176BE767E}" destId="{5B4866AD-BAF6-45EB-9DDA-ED4B3E386D3D}" srcOrd="3" destOrd="0" presId="urn:microsoft.com/office/officeart/2005/8/layout/chevron2"/>
    <dgm:cxn modelId="{7F4CC9FF-BA37-4486-AB0A-028614D09700}" type="presParOf" srcId="{EF22999C-D98A-4FCF-9592-F3B176BE767E}" destId="{93815CD1-88D0-4E4C-A871-E6914621B350}" srcOrd="4" destOrd="0" presId="urn:microsoft.com/office/officeart/2005/8/layout/chevron2"/>
    <dgm:cxn modelId="{FD5FF706-C94D-41D1-817C-5007ECF8EF5B}" type="presParOf" srcId="{93815CD1-88D0-4E4C-A871-E6914621B350}" destId="{0A626B36-3624-41CA-9567-8A875C53B93F}" srcOrd="0" destOrd="0" presId="urn:microsoft.com/office/officeart/2005/8/layout/chevron2"/>
    <dgm:cxn modelId="{FC647D72-DDEE-44BB-8BF0-37EC3AE06B71}" type="presParOf" srcId="{93815CD1-88D0-4E4C-A871-E6914621B350}" destId="{79A12BEB-8DED-44A7-B514-F7537461668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05A477-C39B-43F9-8C0F-1E98754D790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FB22DF4E-8E30-4D2F-A327-FDB9C5C78E01}">
      <dgm:prSet phldrT="[Text]"/>
      <dgm:spPr/>
      <dgm:t>
        <a:bodyPr/>
        <a:lstStyle/>
        <a:p>
          <a:pPr>
            <a:lnSpc>
              <a:spcPct val="90000"/>
            </a:lnSpc>
          </a:pPr>
          <a:r>
            <a:rPr lang="en-IN" b="1" i="0" u="sng" dirty="0">
              <a:solidFill>
                <a:schemeClr val="tx1"/>
              </a:solidFill>
            </a:rPr>
            <a:t>Fully Connected Layers</a:t>
          </a:r>
          <a:endParaRPr lang="en-IN" b="1" u="sng" dirty="0">
            <a:solidFill>
              <a:schemeClr val="tx1"/>
            </a:solidFill>
          </a:endParaRPr>
        </a:p>
      </dgm:t>
    </dgm:pt>
    <dgm:pt modelId="{1DCB98FA-C95D-48FB-8BFA-4CCF3872B546}" type="parTrans" cxnId="{5294078A-BE86-4E6A-94F5-7A4B0D841F1C}">
      <dgm:prSet/>
      <dgm:spPr/>
      <dgm:t>
        <a:bodyPr/>
        <a:lstStyle/>
        <a:p>
          <a:endParaRPr lang="en-IN"/>
        </a:p>
      </dgm:t>
    </dgm:pt>
    <dgm:pt modelId="{D698298A-1A21-493F-8E75-42B6E7C7061A}" type="sibTrans" cxnId="{5294078A-BE86-4E6A-94F5-7A4B0D841F1C}">
      <dgm:prSet/>
      <dgm:spPr/>
      <dgm:t>
        <a:bodyPr/>
        <a:lstStyle/>
        <a:p>
          <a:endParaRPr lang="en-IN"/>
        </a:p>
      </dgm:t>
    </dgm:pt>
    <dgm:pt modelId="{49A64D13-1D1F-4AA5-BFD8-A82C01D0B3F5}">
      <dgm:prSet phldrT="[Text]"/>
      <dgm:spPr/>
      <dgm:t>
        <a:bodyPr/>
        <a:lstStyle/>
        <a:p>
          <a:pPr>
            <a:lnSpc>
              <a:spcPct val="150000"/>
            </a:lnSpc>
          </a:pPr>
          <a:r>
            <a:rPr lang="en-US" b="0" i="0" dirty="0">
              <a:solidFill>
                <a:schemeClr val="tx1"/>
              </a:solidFill>
            </a:rPr>
            <a:t>In CNNs, these layers are typically found towards the end of the network and are responsible for making predictions using </a:t>
          </a:r>
          <a:r>
            <a:rPr lang="en-US" b="0" i="0" dirty="0" err="1">
              <a:solidFill>
                <a:schemeClr val="tx1"/>
              </a:solidFill>
            </a:rPr>
            <a:t>softmax</a:t>
          </a:r>
          <a:r>
            <a:rPr lang="en-US" b="0" i="0" dirty="0">
              <a:solidFill>
                <a:schemeClr val="tx1"/>
              </a:solidFill>
            </a:rPr>
            <a:t> (multi-class) or sigmoid (binary). </a:t>
          </a:r>
          <a:endParaRPr lang="en-IN" b="0" dirty="0">
            <a:solidFill>
              <a:schemeClr val="tx1"/>
            </a:solidFill>
          </a:endParaRPr>
        </a:p>
      </dgm:t>
    </dgm:pt>
    <dgm:pt modelId="{9A5E95FA-4C06-46D6-B403-4780750B7DC6}" type="parTrans" cxnId="{72C689FE-7D58-41CD-9ACE-4B11009BEEC2}">
      <dgm:prSet/>
      <dgm:spPr/>
      <dgm:t>
        <a:bodyPr/>
        <a:lstStyle/>
        <a:p>
          <a:endParaRPr lang="en-IN"/>
        </a:p>
      </dgm:t>
    </dgm:pt>
    <dgm:pt modelId="{457D3918-3BA9-4C16-9696-66CAF88732F9}" type="sibTrans" cxnId="{72C689FE-7D58-41CD-9ACE-4B11009BEEC2}">
      <dgm:prSet/>
      <dgm:spPr/>
      <dgm:t>
        <a:bodyPr/>
        <a:lstStyle/>
        <a:p>
          <a:endParaRPr lang="en-IN"/>
        </a:p>
      </dgm:t>
    </dgm:pt>
    <dgm:pt modelId="{C8D51740-55A5-48E4-9680-5D2E139771BC}">
      <dgm:prSet phldrT="[Text]"/>
      <dgm:spPr/>
      <dgm:t>
        <a:bodyPr/>
        <a:lstStyle/>
        <a:p>
          <a:pPr>
            <a:lnSpc>
              <a:spcPct val="90000"/>
            </a:lnSpc>
          </a:pPr>
          <a:r>
            <a:rPr lang="en-IN" b="1" i="0" u="sng" dirty="0">
              <a:solidFill>
                <a:schemeClr val="tx1"/>
              </a:solidFill>
            </a:rPr>
            <a:t>Dropout</a:t>
          </a:r>
          <a:endParaRPr lang="en-IN" b="1" u="sng" dirty="0">
            <a:solidFill>
              <a:schemeClr val="tx1"/>
            </a:solidFill>
          </a:endParaRPr>
        </a:p>
      </dgm:t>
    </dgm:pt>
    <dgm:pt modelId="{77D11DCB-0CB1-4492-AE99-DB35D4A33169}" type="parTrans" cxnId="{BD0C08DF-A1B9-4C31-9C2C-C77E881EC1E9}">
      <dgm:prSet/>
      <dgm:spPr/>
      <dgm:t>
        <a:bodyPr/>
        <a:lstStyle/>
        <a:p>
          <a:endParaRPr lang="en-IN"/>
        </a:p>
      </dgm:t>
    </dgm:pt>
    <dgm:pt modelId="{D22C1E27-493C-4656-95F0-6FB668302816}" type="sibTrans" cxnId="{BD0C08DF-A1B9-4C31-9C2C-C77E881EC1E9}">
      <dgm:prSet/>
      <dgm:spPr/>
      <dgm:t>
        <a:bodyPr/>
        <a:lstStyle/>
        <a:p>
          <a:endParaRPr lang="en-IN"/>
        </a:p>
      </dgm:t>
    </dgm:pt>
    <dgm:pt modelId="{F50CE2C9-EC7E-419F-A938-E34A47E62849}">
      <dgm:prSet phldrT="[Text]"/>
      <dgm:spPr/>
      <dgm:t>
        <a:bodyPr/>
        <a:lstStyle/>
        <a:p>
          <a:pPr>
            <a:lnSpc>
              <a:spcPct val="150000"/>
            </a:lnSpc>
          </a:pPr>
          <a:r>
            <a:rPr lang="en-IN" b="0" i="0" dirty="0">
              <a:solidFill>
                <a:schemeClr val="tx1"/>
              </a:solidFill>
            </a:rPr>
            <a:t>Dropout is a regularization technique which helps prevent overfitting </a:t>
          </a:r>
          <a:endParaRPr lang="en-IN" b="0" dirty="0">
            <a:solidFill>
              <a:schemeClr val="tx1"/>
            </a:solidFill>
          </a:endParaRPr>
        </a:p>
      </dgm:t>
    </dgm:pt>
    <dgm:pt modelId="{750FFA55-EFFB-4346-9DA5-351ED48FBC50}" type="parTrans" cxnId="{51E7F216-97EC-44E2-AEE7-703C7A0EAEBE}">
      <dgm:prSet/>
      <dgm:spPr/>
      <dgm:t>
        <a:bodyPr/>
        <a:lstStyle/>
        <a:p>
          <a:endParaRPr lang="en-IN"/>
        </a:p>
      </dgm:t>
    </dgm:pt>
    <dgm:pt modelId="{7AE7DCA9-EC2E-493B-BDB7-C62868EA64BF}" type="sibTrans" cxnId="{51E7F216-97EC-44E2-AEE7-703C7A0EAEBE}">
      <dgm:prSet/>
      <dgm:spPr/>
      <dgm:t>
        <a:bodyPr/>
        <a:lstStyle/>
        <a:p>
          <a:endParaRPr lang="en-IN"/>
        </a:p>
      </dgm:t>
    </dgm:pt>
    <dgm:pt modelId="{A0CA2F80-D08C-4B04-8FA7-C28AEF72ED89}">
      <dgm:prSet phldrT="[Text]"/>
      <dgm:spPr/>
      <dgm:t>
        <a:bodyPr/>
        <a:lstStyle/>
        <a:p>
          <a:pPr>
            <a:lnSpc>
              <a:spcPct val="150000"/>
            </a:lnSpc>
          </a:pPr>
          <a:r>
            <a:rPr lang="en-US" b="1" u="sng" dirty="0">
              <a:solidFill>
                <a:schemeClr val="tx1"/>
              </a:solidFill>
            </a:rPr>
            <a:t>Padding </a:t>
          </a:r>
          <a:endParaRPr lang="en-IN" b="1" u="sng" dirty="0">
            <a:solidFill>
              <a:schemeClr val="tx1"/>
            </a:solidFill>
          </a:endParaRPr>
        </a:p>
      </dgm:t>
    </dgm:pt>
    <dgm:pt modelId="{2E48FB11-5119-457F-AFF6-715C892A7F8E}" type="parTrans" cxnId="{A0DC7330-27F8-4C18-AF07-F794073602BB}">
      <dgm:prSet/>
      <dgm:spPr/>
      <dgm:t>
        <a:bodyPr/>
        <a:lstStyle/>
        <a:p>
          <a:endParaRPr lang="en-IN"/>
        </a:p>
      </dgm:t>
    </dgm:pt>
    <dgm:pt modelId="{238542FB-C8A5-45ED-B763-7D188700BAF1}" type="sibTrans" cxnId="{A0DC7330-27F8-4C18-AF07-F794073602BB}">
      <dgm:prSet/>
      <dgm:spPr/>
      <dgm:t>
        <a:bodyPr/>
        <a:lstStyle/>
        <a:p>
          <a:endParaRPr lang="en-IN"/>
        </a:p>
      </dgm:t>
    </dgm:pt>
    <dgm:pt modelId="{70D91188-F8DB-4A71-9BE6-181DB8A44BCB}">
      <dgm:prSet phldrT="[Text]"/>
      <dgm:spPr/>
      <dgm:t>
        <a:bodyPr/>
        <a:lstStyle/>
        <a:p>
          <a:pPr>
            <a:lnSpc>
              <a:spcPct val="150000"/>
            </a:lnSpc>
          </a:pPr>
          <a:r>
            <a:rPr lang="en-US" b="0" i="0" dirty="0">
              <a:solidFill>
                <a:schemeClr val="tx1"/>
              </a:solidFill>
            </a:rPr>
            <a:t>Padding involves adding extra border pixels around the input data. </a:t>
          </a:r>
          <a:endParaRPr lang="en-IN" b="0" dirty="0">
            <a:solidFill>
              <a:schemeClr val="tx1"/>
            </a:solidFill>
          </a:endParaRPr>
        </a:p>
      </dgm:t>
    </dgm:pt>
    <dgm:pt modelId="{73EFE955-A522-4A89-9CD5-0496D275D1F6}" type="parTrans" cxnId="{DE17D66D-6D85-4622-89B7-6E1EB713E110}">
      <dgm:prSet/>
      <dgm:spPr/>
      <dgm:t>
        <a:bodyPr/>
        <a:lstStyle/>
        <a:p>
          <a:endParaRPr lang="en-IN"/>
        </a:p>
      </dgm:t>
    </dgm:pt>
    <dgm:pt modelId="{02326A17-BD41-4F43-A689-E5AE4805053E}" type="sibTrans" cxnId="{DE17D66D-6D85-4622-89B7-6E1EB713E110}">
      <dgm:prSet/>
      <dgm:spPr/>
      <dgm:t>
        <a:bodyPr/>
        <a:lstStyle/>
        <a:p>
          <a:endParaRPr lang="en-IN"/>
        </a:p>
      </dgm:t>
    </dgm:pt>
    <dgm:pt modelId="{BF5B3C7A-D6FF-41B4-840E-22B3936D079D}">
      <dgm:prSet phldrT="[Text]"/>
      <dgm:spPr/>
      <dgm:t>
        <a:bodyPr/>
        <a:lstStyle/>
        <a:p>
          <a:pPr>
            <a:lnSpc>
              <a:spcPct val="150000"/>
            </a:lnSpc>
          </a:pPr>
          <a:r>
            <a:rPr lang="en-US" b="0" i="0" dirty="0">
              <a:solidFill>
                <a:schemeClr val="tx1"/>
              </a:solidFill>
            </a:rPr>
            <a:t>Dropout improves the network's generalization ability. </a:t>
          </a:r>
          <a:endParaRPr lang="en-IN" b="0" dirty="0">
            <a:solidFill>
              <a:schemeClr val="tx1"/>
            </a:solidFill>
          </a:endParaRPr>
        </a:p>
      </dgm:t>
    </dgm:pt>
    <dgm:pt modelId="{DB2B4EEA-8F44-4526-9142-AAAD6A00AFED}" type="parTrans" cxnId="{3C9E7E61-27BD-4B2C-9F8C-010CD40F968E}">
      <dgm:prSet/>
      <dgm:spPr/>
      <dgm:t>
        <a:bodyPr/>
        <a:lstStyle/>
        <a:p>
          <a:endParaRPr lang="en-IN"/>
        </a:p>
      </dgm:t>
    </dgm:pt>
    <dgm:pt modelId="{69BADA0F-DF3B-4D73-867E-F6AF3D2A273E}" type="sibTrans" cxnId="{3C9E7E61-27BD-4B2C-9F8C-010CD40F968E}">
      <dgm:prSet/>
      <dgm:spPr/>
      <dgm:t>
        <a:bodyPr/>
        <a:lstStyle/>
        <a:p>
          <a:endParaRPr lang="en-IN"/>
        </a:p>
      </dgm:t>
    </dgm:pt>
    <dgm:pt modelId="{FBB3F6C4-CCBD-4367-8EFA-9D5F96410D33}">
      <dgm:prSet phldrT="[Text]"/>
      <dgm:spPr/>
      <dgm:t>
        <a:bodyPr/>
        <a:lstStyle/>
        <a:p>
          <a:pPr>
            <a:lnSpc>
              <a:spcPct val="150000"/>
            </a:lnSpc>
          </a:pPr>
          <a:r>
            <a:rPr lang="en-US" b="0" i="0" dirty="0">
              <a:solidFill>
                <a:schemeClr val="tx1"/>
              </a:solidFill>
            </a:rPr>
            <a:t>Before passing the output of the pooling layers to the fully connected layers, the multi-dimensional tensor is flattened into a one-dimensional vector known as flattening. </a:t>
          </a:r>
          <a:endParaRPr lang="en-IN" b="0" dirty="0">
            <a:solidFill>
              <a:schemeClr val="tx1"/>
            </a:solidFill>
          </a:endParaRPr>
        </a:p>
      </dgm:t>
    </dgm:pt>
    <dgm:pt modelId="{F5D205D8-3BD3-4A27-898C-0F925B115441}" type="parTrans" cxnId="{F2F8B755-0387-471A-8020-A09DF09C7BA1}">
      <dgm:prSet/>
      <dgm:spPr/>
      <dgm:t>
        <a:bodyPr/>
        <a:lstStyle/>
        <a:p>
          <a:endParaRPr lang="en-IN"/>
        </a:p>
      </dgm:t>
    </dgm:pt>
    <dgm:pt modelId="{5F445563-BEB1-4016-9EC4-34D0C989E88A}" type="sibTrans" cxnId="{F2F8B755-0387-471A-8020-A09DF09C7BA1}">
      <dgm:prSet/>
      <dgm:spPr/>
      <dgm:t>
        <a:bodyPr/>
        <a:lstStyle/>
        <a:p>
          <a:endParaRPr lang="en-IN"/>
        </a:p>
      </dgm:t>
    </dgm:pt>
    <dgm:pt modelId="{30C97404-07A9-4096-AAE4-0135FC70E442}">
      <dgm:prSet phldrT="[Text]"/>
      <dgm:spPr/>
      <dgm:t>
        <a:bodyPr/>
        <a:lstStyle/>
        <a:p>
          <a:pPr>
            <a:lnSpc>
              <a:spcPct val="150000"/>
            </a:lnSpc>
          </a:pPr>
          <a:r>
            <a:rPr lang="en-US" b="0" i="0" dirty="0">
              <a:solidFill>
                <a:schemeClr val="tx1"/>
              </a:solidFill>
            </a:rPr>
            <a:t>It is especially useful in preserving information at the edges of images.</a:t>
          </a:r>
          <a:endParaRPr lang="en-IN" b="0" dirty="0">
            <a:solidFill>
              <a:schemeClr val="tx1"/>
            </a:solidFill>
          </a:endParaRPr>
        </a:p>
      </dgm:t>
    </dgm:pt>
    <dgm:pt modelId="{AB5FD2D5-8620-435B-872E-B2280AB35031}" type="parTrans" cxnId="{251ED98B-A321-4A8E-966B-8BC3976F3D31}">
      <dgm:prSet/>
      <dgm:spPr/>
      <dgm:t>
        <a:bodyPr/>
        <a:lstStyle/>
        <a:p>
          <a:endParaRPr lang="en-IN"/>
        </a:p>
      </dgm:t>
    </dgm:pt>
    <dgm:pt modelId="{B31259E1-2E70-4F2E-ABC4-71E97D86830A}" type="sibTrans" cxnId="{251ED98B-A321-4A8E-966B-8BC3976F3D31}">
      <dgm:prSet/>
      <dgm:spPr/>
      <dgm:t>
        <a:bodyPr/>
        <a:lstStyle/>
        <a:p>
          <a:endParaRPr lang="en-IN"/>
        </a:p>
      </dgm:t>
    </dgm:pt>
    <dgm:pt modelId="{2BE5FEEE-9F31-4911-B28D-A017E0F43CAB}">
      <dgm:prSet phldrT="[Text]"/>
      <dgm:spPr/>
      <dgm:t>
        <a:bodyPr/>
        <a:lstStyle/>
        <a:p>
          <a:pPr>
            <a:lnSpc>
              <a:spcPct val="150000"/>
            </a:lnSpc>
          </a:pPr>
          <a:r>
            <a:rPr lang="en-US" b="0" i="0" dirty="0">
              <a:solidFill>
                <a:schemeClr val="tx1"/>
              </a:solidFill>
            </a:rPr>
            <a:t>Normalization helps stabilize and speed up the training process by ensuring that the inputs to activation functions are within a certain range.</a:t>
          </a:r>
          <a:endParaRPr lang="en-IN" b="0" dirty="0">
            <a:solidFill>
              <a:schemeClr val="tx1"/>
            </a:solidFill>
          </a:endParaRPr>
        </a:p>
      </dgm:t>
    </dgm:pt>
    <dgm:pt modelId="{F1E71646-057D-445C-AF55-B0C20CD52D4E}" type="parTrans" cxnId="{AD3BAF55-613F-494C-A290-56A408143D6E}">
      <dgm:prSet/>
      <dgm:spPr/>
    </dgm:pt>
    <dgm:pt modelId="{F054D184-55DC-43FD-BE28-AEDEF3E21873}" type="sibTrans" cxnId="{AD3BAF55-613F-494C-A290-56A408143D6E}">
      <dgm:prSet/>
      <dgm:spPr/>
    </dgm:pt>
    <dgm:pt modelId="{E4E8BAA1-5AFA-40EC-9584-B7A35702D1E3}">
      <dgm:prSet phldrT="[Text]"/>
      <dgm:spPr/>
      <dgm:t>
        <a:bodyPr/>
        <a:lstStyle/>
        <a:p>
          <a:pPr>
            <a:lnSpc>
              <a:spcPct val="150000"/>
            </a:lnSpc>
          </a:pPr>
          <a:r>
            <a:rPr lang="en-US" b="0" i="0" dirty="0">
              <a:solidFill>
                <a:schemeClr val="tx1"/>
              </a:solidFill>
            </a:rPr>
            <a:t>Padding ensures that the spatial dimensions of the feature maps remain consistent after convolution and pooling operations. </a:t>
          </a:r>
          <a:endParaRPr lang="en-IN" b="0" dirty="0">
            <a:solidFill>
              <a:schemeClr val="tx1"/>
            </a:solidFill>
          </a:endParaRPr>
        </a:p>
      </dgm:t>
    </dgm:pt>
    <dgm:pt modelId="{F8D160D1-2BB2-407D-AD1D-AFDCB8EE70B0}" type="parTrans" cxnId="{6E98E20B-536F-460F-B094-F4ACB0407983}">
      <dgm:prSet/>
      <dgm:spPr/>
    </dgm:pt>
    <dgm:pt modelId="{2F3A5386-00B5-4C1A-8CF6-0F8932193ACB}" type="sibTrans" cxnId="{6E98E20B-536F-460F-B094-F4ACB0407983}">
      <dgm:prSet/>
      <dgm:spPr/>
    </dgm:pt>
    <dgm:pt modelId="{7395286B-F005-4B1B-9054-2C13037AA184}" type="pres">
      <dgm:prSet presAssocID="{3105A477-C39B-43F9-8C0F-1E98754D7907}" presName="Name0" presStyleCnt="0">
        <dgm:presLayoutVars>
          <dgm:dir/>
          <dgm:resizeHandles val="exact"/>
        </dgm:presLayoutVars>
      </dgm:prSet>
      <dgm:spPr/>
    </dgm:pt>
    <dgm:pt modelId="{34DE54AF-2331-4628-86BA-8A6AFD7DE408}" type="pres">
      <dgm:prSet presAssocID="{FB22DF4E-8E30-4D2F-A327-FDB9C5C78E01}" presName="node" presStyleLbl="node1" presStyleIdx="0" presStyleCnt="3">
        <dgm:presLayoutVars>
          <dgm:bulletEnabled val="1"/>
        </dgm:presLayoutVars>
      </dgm:prSet>
      <dgm:spPr/>
    </dgm:pt>
    <dgm:pt modelId="{98787254-2256-43B3-9241-EC607CCBDC25}" type="pres">
      <dgm:prSet presAssocID="{D698298A-1A21-493F-8E75-42B6E7C7061A}" presName="sibTrans" presStyleCnt="0"/>
      <dgm:spPr/>
    </dgm:pt>
    <dgm:pt modelId="{D31F6A0A-AD10-4C48-836F-15D6707D1360}" type="pres">
      <dgm:prSet presAssocID="{C8D51740-55A5-48E4-9680-5D2E139771BC}" presName="node" presStyleLbl="node1" presStyleIdx="1" presStyleCnt="3">
        <dgm:presLayoutVars>
          <dgm:bulletEnabled val="1"/>
        </dgm:presLayoutVars>
      </dgm:prSet>
      <dgm:spPr/>
    </dgm:pt>
    <dgm:pt modelId="{E0405F3B-BAA3-4373-A0E6-D950EA665CD9}" type="pres">
      <dgm:prSet presAssocID="{D22C1E27-493C-4656-95F0-6FB668302816}" presName="sibTrans" presStyleCnt="0"/>
      <dgm:spPr/>
    </dgm:pt>
    <dgm:pt modelId="{25133790-366A-4CAB-9166-F4EF3F4B2731}" type="pres">
      <dgm:prSet presAssocID="{A0CA2F80-D08C-4B04-8FA7-C28AEF72ED89}" presName="node" presStyleLbl="node1" presStyleIdx="2" presStyleCnt="3" custLinFactNeighborX="513" custLinFactNeighborY="0">
        <dgm:presLayoutVars>
          <dgm:bulletEnabled val="1"/>
        </dgm:presLayoutVars>
      </dgm:prSet>
      <dgm:spPr/>
    </dgm:pt>
  </dgm:ptLst>
  <dgm:cxnLst>
    <dgm:cxn modelId="{90311A0A-73A9-46FA-A916-9FA1A1DE09ED}" type="presOf" srcId="{3105A477-C39B-43F9-8C0F-1E98754D7907}" destId="{7395286B-F005-4B1B-9054-2C13037AA184}" srcOrd="0" destOrd="0" presId="urn:microsoft.com/office/officeart/2005/8/layout/hList6"/>
    <dgm:cxn modelId="{6E98E20B-536F-460F-B094-F4ACB0407983}" srcId="{A0CA2F80-D08C-4B04-8FA7-C28AEF72ED89}" destId="{E4E8BAA1-5AFA-40EC-9584-B7A35702D1E3}" srcOrd="1" destOrd="0" parTransId="{F8D160D1-2BB2-407D-AD1D-AFDCB8EE70B0}" sibTransId="{2F3A5386-00B5-4C1A-8CF6-0F8932193ACB}"/>
    <dgm:cxn modelId="{51E7F216-97EC-44E2-AEE7-703C7A0EAEBE}" srcId="{C8D51740-55A5-48E4-9680-5D2E139771BC}" destId="{F50CE2C9-EC7E-419F-A938-E34A47E62849}" srcOrd="0" destOrd="0" parTransId="{750FFA55-EFFB-4346-9DA5-351ED48FBC50}" sibTransId="{7AE7DCA9-EC2E-493B-BDB7-C62868EA64BF}"/>
    <dgm:cxn modelId="{A0DC7330-27F8-4C18-AF07-F794073602BB}" srcId="{3105A477-C39B-43F9-8C0F-1E98754D7907}" destId="{A0CA2F80-D08C-4B04-8FA7-C28AEF72ED89}" srcOrd="2" destOrd="0" parTransId="{2E48FB11-5119-457F-AFF6-715C892A7F8E}" sibTransId="{238542FB-C8A5-45ED-B763-7D188700BAF1}"/>
    <dgm:cxn modelId="{DB0A9734-CA85-4CEB-BCA7-0EFDD803D538}" type="presOf" srcId="{FB22DF4E-8E30-4D2F-A327-FDB9C5C78E01}" destId="{34DE54AF-2331-4628-86BA-8A6AFD7DE408}" srcOrd="0" destOrd="0" presId="urn:microsoft.com/office/officeart/2005/8/layout/hList6"/>
    <dgm:cxn modelId="{1576E93E-303C-45FB-812A-6963BB198B66}" type="presOf" srcId="{49A64D13-1D1F-4AA5-BFD8-A82C01D0B3F5}" destId="{34DE54AF-2331-4628-86BA-8A6AFD7DE408}" srcOrd="0" destOrd="1" presId="urn:microsoft.com/office/officeart/2005/8/layout/hList6"/>
    <dgm:cxn modelId="{3C9E7E61-27BD-4B2C-9F8C-010CD40F968E}" srcId="{C8D51740-55A5-48E4-9680-5D2E139771BC}" destId="{BF5B3C7A-D6FF-41B4-840E-22B3936D079D}" srcOrd="1" destOrd="0" parTransId="{DB2B4EEA-8F44-4526-9142-AAAD6A00AFED}" sibTransId="{69BADA0F-DF3B-4D73-867E-F6AF3D2A273E}"/>
    <dgm:cxn modelId="{E290E144-24C3-4A5B-A250-7D50FD9D326D}" type="presOf" srcId="{A0CA2F80-D08C-4B04-8FA7-C28AEF72ED89}" destId="{25133790-366A-4CAB-9166-F4EF3F4B2731}" srcOrd="0" destOrd="0" presId="urn:microsoft.com/office/officeart/2005/8/layout/hList6"/>
    <dgm:cxn modelId="{1ECB2147-FD26-4E69-B1C3-2F9BAD15796C}" type="presOf" srcId="{C8D51740-55A5-48E4-9680-5D2E139771BC}" destId="{D31F6A0A-AD10-4C48-836F-15D6707D1360}" srcOrd="0" destOrd="0" presId="urn:microsoft.com/office/officeart/2005/8/layout/hList6"/>
    <dgm:cxn modelId="{DE17D66D-6D85-4622-89B7-6E1EB713E110}" srcId="{A0CA2F80-D08C-4B04-8FA7-C28AEF72ED89}" destId="{70D91188-F8DB-4A71-9BE6-181DB8A44BCB}" srcOrd="0" destOrd="0" parTransId="{73EFE955-A522-4A89-9CD5-0496D275D1F6}" sibTransId="{02326A17-BD41-4F43-A689-E5AE4805053E}"/>
    <dgm:cxn modelId="{AD3BAF55-613F-494C-A290-56A408143D6E}" srcId="{C8D51740-55A5-48E4-9680-5D2E139771BC}" destId="{2BE5FEEE-9F31-4911-B28D-A017E0F43CAB}" srcOrd="2" destOrd="0" parTransId="{F1E71646-057D-445C-AF55-B0C20CD52D4E}" sibTransId="{F054D184-55DC-43FD-BE28-AEDEF3E21873}"/>
    <dgm:cxn modelId="{F2F8B755-0387-471A-8020-A09DF09C7BA1}" srcId="{FB22DF4E-8E30-4D2F-A327-FDB9C5C78E01}" destId="{FBB3F6C4-CCBD-4367-8EFA-9D5F96410D33}" srcOrd="1" destOrd="0" parTransId="{F5D205D8-3BD3-4A27-898C-0F925B115441}" sibTransId="{5F445563-BEB1-4016-9EC4-34D0C989E88A}"/>
    <dgm:cxn modelId="{D9DD2E7C-F2CB-4F93-BC21-BE419DF13D21}" type="presOf" srcId="{F50CE2C9-EC7E-419F-A938-E34A47E62849}" destId="{D31F6A0A-AD10-4C48-836F-15D6707D1360}" srcOrd="0" destOrd="1" presId="urn:microsoft.com/office/officeart/2005/8/layout/hList6"/>
    <dgm:cxn modelId="{E8B5A67E-813D-4259-ACB9-08684E16C1BB}" type="presOf" srcId="{BF5B3C7A-D6FF-41B4-840E-22B3936D079D}" destId="{D31F6A0A-AD10-4C48-836F-15D6707D1360}" srcOrd="0" destOrd="2" presId="urn:microsoft.com/office/officeart/2005/8/layout/hList6"/>
    <dgm:cxn modelId="{7DDD2280-8152-4133-8955-423D6572E272}" type="presOf" srcId="{30C97404-07A9-4096-AAE4-0135FC70E442}" destId="{25133790-366A-4CAB-9166-F4EF3F4B2731}" srcOrd="0" destOrd="3" presId="urn:microsoft.com/office/officeart/2005/8/layout/hList6"/>
    <dgm:cxn modelId="{5294078A-BE86-4E6A-94F5-7A4B0D841F1C}" srcId="{3105A477-C39B-43F9-8C0F-1E98754D7907}" destId="{FB22DF4E-8E30-4D2F-A327-FDB9C5C78E01}" srcOrd="0" destOrd="0" parTransId="{1DCB98FA-C95D-48FB-8BFA-4CCF3872B546}" sibTransId="{D698298A-1A21-493F-8E75-42B6E7C7061A}"/>
    <dgm:cxn modelId="{251ED98B-A321-4A8E-966B-8BC3976F3D31}" srcId="{A0CA2F80-D08C-4B04-8FA7-C28AEF72ED89}" destId="{30C97404-07A9-4096-AAE4-0135FC70E442}" srcOrd="2" destOrd="0" parTransId="{AB5FD2D5-8620-435B-872E-B2280AB35031}" sibTransId="{B31259E1-2E70-4F2E-ABC4-71E97D86830A}"/>
    <dgm:cxn modelId="{3A511299-7CD8-4531-AE53-CE14AC40EEC7}" type="presOf" srcId="{70D91188-F8DB-4A71-9BE6-181DB8A44BCB}" destId="{25133790-366A-4CAB-9166-F4EF3F4B2731}" srcOrd="0" destOrd="1" presId="urn:microsoft.com/office/officeart/2005/8/layout/hList6"/>
    <dgm:cxn modelId="{E9948EC3-3508-48E7-B733-F7A72E8C1E56}" type="presOf" srcId="{2BE5FEEE-9F31-4911-B28D-A017E0F43CAB}" destId="{D31F6A0A-AD10-4C48-836F-15D6707D1360}" srcOrd="0" destOrd="3" presId="urn:microsoft.com/office/officeart/2005/8/layout/hList6"/>
    <dgm:cxn modelId="{F8DA91D9-0FAD-45FE-9242-CA62378E7E15}" type="presOf" srcId="{E4E8BAA1-5AFA-40EC-9584-B7A35702D1E3}" destId="{25133790-366A-4CAB-9166-F4EF3F4B2731}" srcOrd="0" destOrd="2" presId="urn:microsoft.com/office/officeart/2005/8/layout/hList6"/>
    <dgm:cxn modelId="{BD0C08DF-A1B9-4C31-9C2C-C77E881EC1E9}" srcId="{3105A477-C39B-43F9-8C0F-1E98754D7907}" destId="{C8D51740-55A5-48E4-9680-5D2E139771BC}" srcOrd="1" destOrd="0" parTransId="{77D11DCB-0CB1-4492-AE99-DB35D4A33169}" sibTransId="{D22C1E27-493C-4656-95F0-6FB668302816}"/>
    <dgm:cxn modelId="{FAEDCDE5-23AD-431D-9CE3-925A7C9894C3}" type="presOf" srcId="{FBB3F6C4-CCBD-4367-8EFA-9D5F96410D33}" destId="{34DE54AF-2331-4628-86BA-8A6AFD7DE408}" srcOrd="0" destOrd="2" presId="urn:microsoft.com/office/officeart/2005/8/layout/hList6"/>
    <dgm:cxn modelId="{72C689FE-7D58-41CD-9ACE-4B11009BEEC2}" srcId="{FB22DF4E-8E30-4D2F-A327-FDB9C5C78E01}" destId="{49A64D13-1D1F-4AA5-BFD8-A82C01D0B3F5}" srcOrd="0" destOrd="0" parTransId="{9A5E95FA-4C06-46D6-B403-4780750B7DC6}" sibTransId="{457D3918-3BA9-4C16-9696-66CAF88732F9}"/>
    <dgm:cxn modelId="{6CE70C7B-2EB8-4355-B10C-77E51D744BB1}" type="presParOf" srcId="{7395286B-F005-4B1B-9054-2C13037AA184}" destId="{34DE54AF-2331-4628-86BA-8A6AFD7DE408}" srcOrd="0" destOrd="0" presId="urn:microsoft.com/office/officeart/2005/8/layout/hList6"/>
    <dgm:cxn modelId="{18BA1FCA-04E7-4AFD-998B-8A4D0AEA5AB7}" type="presParOf" srcId="{7395286B-F005-4B1B-9054-2C13037AA184}" destId="{98787254-2256-43B3-9241-EC607CCBDC25}" srcOrd="1" destOrd="0" presId="urn:microsoft.com/office/officeart/2005/8/layout/hList6"/>
    <dgm:cxn modelId="{DF4D3E37-D6E3-4E3B-AB8F-A4B27F25E0FF}" type="presParOf" srcId="{7395286B-F005-4B1B-9054-2C13037AA184}" destId="{D31F6A0A-AD10-4C48-836F-15D6707D1360}" srcOrd="2" destOrd="0" presId="urn:microsoft.com/office/officeart/2005/8/layout/hList6"/>
    <dgm:cxn modelId="{84D32974-7366-450E-AAA8-EEA3B55F2D23}" type="presParOf" srcId="{7395286B-F005-4B1B-9054-2C13037AA184}" destId="{E0405F3B-BAA3-4373-A0E6-D950EA665CD9}" srcOrd="3" destOrd="0" presId="urn:microsoft.com/office/officeart/2005/8/layout/hList6"/>
    <dgm:cxn modelId="{6D6ADF18-92CA-40B0-8C4D-E8ACB131FAC2}" type="presParOf" srcId="{7395286B-F005-4B1B-9054-2C13037AA184}" destId="{25133790-366A-4CAB-9166-F4EF3F4B273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3A7506-E150-41E3-85BA-0C6AC73C42AE}" type="doc">
      <dgm:prSet loTypeId="urn:microsoft.com/office/officeart/2005/8/layout/bProcess3" loCatId="process" qsTypeId="urn:microsoft.com/office/officeart/2005/8/quickstyle/3d7" qsCatId="3D" csTypeId="urn:microsoft.com/office/officeart/2005/8/colors/accent2_2" csCatId="accent2" phldr="1"/>
      <dgm:spPr/>
      <dgm:t>
        <a:bodyPr/>
        <a:lstStyle/>
        <a:p>
          <a:endParaRPr lang="en-IN"/>
        </a:p>
      </dgm:t>
    </dgm:pt>
    <dgm:pt modelId="{09D86A06-9511-4D65-A05D-BC6FA6AEFE5D}">
      <dgm:prSet phldrT="[Text]" custT="1"/>
      <dgm:spPr/>
      <dgm:t>
        <a:bodyPr/>
        <a:lstStyle/>
        <a:p>
          <a:r>
            <a:rPr lang="en-US" sz="2400" b="1" u="sng" dirty="0"/>
            <a:t>Data Collection</a:t>
          </a:r>
          <a:r>
            <a:rPr lang="en-US" sz="2400" dirty="0"/>
            <a:t>: </a:t>
          </a:r>
        </a:p>
        <a:p>
          <a:r>
            <a:rPr lang="en-US" sz="2400" dirty="0"/>
            <a:t>Gather diverse datasets for facial expressions </a:t>
          </a:r>
        </a:p>
      </dgm:t>
    </dgm:pt>
    <dgm:pt modelId="{F5F5CFC7-96CC-43E9-A4CE-D2EC58F98AA9}" type="parTrans" cxnId="{54567513-C198-47C4-B97D-D776FABFDFEC}">
      <dgm:prSet/>
      <dgm:spPr/>
      <dgm:t>
        <a:bodyPr/>
        <a:lstStyle/>
        <a:p>
          <a:endParaRPr lang="en-IN"/>
        </a:p>
      </dgm:t>
    </dgm:pt>
    <dgm:pt modelId="{0D961039-2A64-437B-A94D-FA873E604C4F}" type="sibTrans" cxnId="{54567513-C198-47C4-B97D-D776FABFDFEC}">
      <dgm:prSet/>
      <dgm:spPr/>
      <dgm:t>
        <a:bodyPr/>
        <a:lstStyle/>
        <a:p>
          <a:endParaRPr lang="en-IN"/>
        </a:p>
      </dgm:t>
    </dgm:pt>
    <dgm:pt modelId="{05A736BD-40A1-464B-BC37-FB2A9A811195}">
      <dgm:prSet phldrT="[Text]"/>
      <dgm:spPr/>
      <dgm:t>
        <a:bodyPr/>
        <a:lstStyle/>
        <a:p>
          <a:r>
            <a:rPr lang="en-US" b="1" u="sng" dirty="0"/>
            <a:t>Data preprocessing: </a:t>
          </a:r>
          <a:r>
            <a:rPr lang="en-US" dirty="0"/>
            <a:t>cleaning data to remove noise and extracting relevant features  </a:t>
          </a:r>
          <a:endParaRPr lang="en-IN" dirty="0"/>
        </a:p>
      </dgm:t>
    </dgm:pt>
    <dgm:pt modelId="{B050AB85-597D-4B76-9F58-4DF14E88E19C}" type="parTrans" cxnId="{8C8D2A60-0A76-458E-9C36-3E3AD3E9A025}">
      <dgm:prSet/>
      <dgm:spPr/>
      <dgm:t>
        <a:bodyPr/>
        <a:lstStyle/>
        <a:p>
          <a:endParaRPr lang="en-IN"/>
        </a:p>
      </dgm:t>
    </dgm:pt>
    <dgm:pt modelId="{EA4D1EE6-2049-49D8-B092-7E1CAF541D74}" type="sibTrans" cxnId="{8C8D2A60-0A76-458E-9C36-3E3AD3E9A025}">
      <dgm:prSet/>
      <dgm:spPr/>
      <dgm:t>
        <a:bodyPr/>
        <a:lstStyle/>
        <a:p>
          <a:endParaRPr lang="en-IN"/>
        </a:p>
      </dgm:t>
    </dgm:pt>
    <dgm:pt modelId="{3A069909-C8B9-44B8-89FA-BBB4D0DFB9E1}">
      <dgm:prSet phldrT="[Text]"/>
      <dgm:spPr/>
      <dgm:t>
        <a:bodyPr/>
        <a:lstStyle/>
        <a:p>
          <a:r>
            <a:rPr lang="en-US" dirty="0"/>
            <a:t>Training CNN for facial recognition using the training data </a:t>
          </a:r>
          <a:endParaRPr lang="en-IN" dirty="0"/>
        </a:p>
      </dgm:t>
    </dgm:pt>
    <dgm:pt modelId="{FECAAC31-4EE7-4D67-BFBC-AF98B85E747B}" type="parTrans" cxnId="{A21D827A-F4FD-437C-8972-235F1A81669A}">
      <dgm:prSet/>
      <dgm:spPr/>
      <dgm:t>
        <a:bodyPr/>
        <a:lstStyle/>
        <a:p>
          <a:endParaRPr lang="en-IN"/>
        </a:p>
      </dgm:t>
    </dgm:pt>
    <dgm:pt modelId="{0BF723CE-E229-41F3-AEA5-29784378B7FF}" type="sibTrans" cxnId="{A21D827A-F4FD-437C-8972-235F1A81669A}">
      <dgm:prSet/>
      <dgm:spPr/>
      <dgm:t>
        <a:bodyPr/>
        <a:lstStyle/>
        <a:p>
          <a:endParaRPr lang="en-IN"/>
        </a:p>
      </dgm:t>
    </dgm:pt>
    <dgm:pt modelId="{A5E4FA51-F01A-47BE-85D3-EA60C963EA8B}">
      <dgm:prSet phldrT="[Text]" custT="1"/>
      <dgm:spPr/>
      <dgm:t>
        <a:bodyPr/>
        <a:lstStyle/>
        <a:p>
          <a:r>
            <a:rPr lang="en-US" sz="2000" b="1" u="sng" dirty="0"/>
            <a:t>Real time recognition</a:t>
          </a:r>
          <a:r>
            <a:rPr lang="en-US" sz="2000" b="1" dirty="0"/>
            <a:t>: Implementing the trained models into the system for instant emotion recognition </a:t>
          </a:r>
          <a:endParaRPr lang="en-IN" sz="2000" b="1" dirty="0"/>
        </a:p>
      </dgm:t>
    </dgm:pt>
    <dgm:pt modelId="{7526B336-0CE3-452A-85C3-E183A849620F}" type="parTrans" cxnId="{34B95B64-A417-4E0C-9420-F4C726740055}">
      <dgm:prSet/>
      <dgm:spPr/>
      <dgm:t>
        <a:bodyPr/>
        <a:lstStyle/>
        <a:p>
          <a:endParaRPr lang="en-IN"/>
        </a:p>
      </dgm:t>
    </dgm:pt>
    <dgm:pt modelId="{4DEBA13D-B25E-49A1-87F5-01EF554318B8}" type="sibTrans" cxnId="{34B95B64-A417-4E0C-9420-F4C726740055}">
      <dgm:prSet/>
      <dgm:spPr/>
      <dgm:t>
        <a:bodyPr/>
        <a:lstStyle/>
        <a:p>
          <a:endParaRPr lang="en-IN"/>
        </a:p>
      </dgm:t>
    </dgm:pt>
    <dgm:pt modelId="{99AB39FB-949C-411A-B735-93F45C96A3FE}">
      <dgm:prSet phldrT="[Text]"/>
      <dgm:spPr/>
      <dgm:t>
        <a:bodyPr/>
        <a:lstStyle/>
        <a:p>
          <a:r>
            <a:rPr lang="en-US" b="1" dirty="0"/>
            <a:t>Evaluation &amp; Optimization </a:t>
          </a:r>
          <a:endParaRPr lang="en-IN" b="1" dirty="0"/>
        </a:p>
      </dgm:t>
    </dgm:pt>
    <dgm:pt modelId="{0422FCDC-0E74-45E8-9003-7FA5ACB11735}" type="parTrans" cxnId="{D5381EEF-8D84-4F9A-BBFE-F088EA089511}">
      <dgm:prSet/>
      <dgm:spPr/>
      <dgm:t>
        <a:bodyPr/>
        <a:lstStyle/>
        <a:p>
          <a:endParaRPr lang="en-IN"/>
        </a:p>
      </dgm:t>
    </dgm:pt>
    <dgm:pt modelId="{EA177C32-62B9-4CD0-A331-C07AD56A6D34}" type="sibTrans" cxnId="{D5381EEF-8D84-4F9A-BBFE-F088EA089511}">
      <dgm:prSet/>
      <dgm:spPr/>
      <dgm:t>
        <a:bodyPr/>
        <a:lstStyle/>
        <a:p>
          <a:endParaRPr lang="en-IN"/>
        </a:p>
      </dgm:t>
    </dgm:pt>
    <dgm:pt modelId="{FB03A8DC-1125-497E-9687-D7C745858521}" type="pres">
      <dgm:prSet presAssocID="{7C3A7506-E150-41E3-85BA-0C6AC73C42AE}" presName="Name0" presStyleCnt="0">
        <dgm:presLayoutVars>
          <dgm:dir/>
          <dgm:resizeHandles val="exact"/>
        </dgm:presLayoutVars>
      </dgm:prSet>
      <dgm:spPr/>
    </dgm:pt>
    <dgm:pt modelId="{4A79920A-34C9-4DDD-85EE-97304A631789}" type="pres">
      <dgm:prSet presAssocID="{09D86A06-9511-4D65-A05D-BC6FA6AEFE5D}" presName="node" presStyleLbl="node1" presStyleIdx="0" presStyleCnt="5" custLinFactNeighborX="-4484" custLinFactNeighborY="5746">
        <dgm:presLayoutVars>
          <dgm:bulletEnabled val="1"/>
        </dgm:presLayoutVars>
      </dgm:prSet>
      <dgm:spPr/>
    </dgm:pt>
    <dgm:pt modelId="{FDB3B007-78CD-4957-9010-FF0F9881D9E9}" type="pres">
      <dgm:prSet presAssocID="{0D961039-2A64-437B-A94D-FA873E604C4F}" presName="sibTrans" presStyleLbl="sibTrans1D1" presStyleIdx="0" presStyleCnt="4"/>
      <dgm:spPr/>
    </dgm:pt>
    <dgm:pt modelId="{471D0C41-E627-4696-BAF7-087EDBF1CF6F}" type="pres">
      <dgm:prSet presAssocID="{0D961039-2A64-437B-A94D-FA873E604C4F}" presName="connectorText" presStyleLbl="sibTrans1D1" presStyleIdx="0" presStyleCnt="4"/>
      <dgm:spPr/>
    </dgm:pt>
    <dgm:pt modelId="{89C58305-558D-4537-BC5D-990FB03F49F2}" type="pres">
      <dgm:prSet presAssocID="{05A736BD-40A1-464B-BC37-FB2A9A811195}" presName="node" presStyleLbl="node1" presStyleIdx="1" presStyleCnt="5">
        <dgm:presLayoutVars>
          <dgm:bulletEnabled val="1"/>
        </dgm:presLayoutVars>
      </dgm:prSet>
      <dgm:spPr/>
    </dgm:pt>
    <dgm:pt modelId="{DE9AA88F-F0AB-4E1D-BFAE-5D13BCD7858A}" type="pres">
      <dgm:prSet presAssocID="{EA4D1EE6-2049-49D8-B092-7E1CAF541D74}" presName="sibTrans" presStyleLbl="sibTrans1D1" presStyleIdx="1" presStyleCnt="4"/>
      <dgm:spPr/>
    </dgm:pt>
    <dgm:pt modelId="{A9D23490-6962-4FA9-B83E-E210D50E9C48}" type="pres">
      <dgm:prSet presAssocID="{EA4D1EE6-2049-49D8-B092-7E1CAF541D74}" presName="connectorText" presStyleLbl="sibTrans1D1" presStyleIdx="1" presStyleCnt="4"/>
      <dgm:spPr/>
    </dgm:pt>
    <dgm:pt modelId="{CCB91430-8ABF-47C1-AEA7-FA65EE09D5FE}" type="pres">
      <dgm:prSet presAssocID="{3A069909-C8B9-44B8-89FA-BBB4D0DFB9E1}" presName="node" presStyleLbl="node1" presStyleIdx="2" presStyleCnt="5">
        <dgm:presLayoutVars>
          <dgm:bulletEnabled val="1"/>
        </dgm:presLayoutVars>
      </dgm:prSet>
      <dgm:spPr/>
    </dgm:pt>
    <dgm:pt modelId="{ED06EE2D-D2B9-4A07-B709-C06F763C192E}" type="pres">
      <dgm:prSet presAssocID="{0BF723CE-E229-41F3-AEA5-29784378B7FF}" presName="sibTrans" presStyleLbl="sibTrans1D1" presStyleIdx="2" presStyleCnt="4"/>
      <dgm:spPr/>
    </dgm:pt>
    <dgm:pt modelId="{BDDE78B2-9352-4283-B504-7E9F59C71750}" type="pres">
      <dgm:prSet presAssocID="{0BF723CE-E229-41F3-AEA5-29784378B7FF}" presName="connectorText" presStyleLbl="sibTrans1D1" presStyleIdx="2" presStyleCnt="4"/>
      <dgm:spPr/>
    </dgm:pt>
    <dgm:pt modelId="{3B16919A-A6A9-48CB-B741-3FABB60BB729}" type="pres">
      <dgm:prSet presAssocID="{A5E4FA51-F01A-47BE-85D3-EA60C963EA8B}" presName="node" presStyleLbl="node1" presStyleIdx="3" presStyleCnt="5" custLinFactNeighborX="-18980" custLinFactNeighborY="1558">
        <dgm:presLayoutVars>
          <dgm:bulletEnabled val="1"/>
        </dgm:presLayoutVars>
      </dgm:prSet>
      <dgm:spPr/>
    </dgm:pt>
    <dgm:pt modelId="{80D0C93A-0828-47E2-9B64-9D54EA214CF6}" type="pres">
      <dgm:prSet presAssocID="{4DEBA13D-B25E-49A1-87F5-01EF554318B8}" presName="sibTrans" presStyleLbl="sibTrans1D1" presStyleIdx="3" presStyleCnt="4"/>
      <dgm:spPr/>
    </dgm:pt>
    <dgm:pt modelId="{3D7F24A2-2434-4294-901D-9B5FDAB537AD}" type="pres">
      <dgm:prSet presAssocID="{4DEBA13D-B25E-49A1-87F5-01EF554318B8}" presName="connectorText" presStyleLbl="sibTrans1D1" presStyleIdx="3" presStyleCnt="4"/>
      <dgm:spPr/>
    </dgm:pt>
    <dgm:pt modelId="{8A5D8D26-13E5-462B-AC9E-356D3B846852}" type="pres">
      <dgm:prSet presAssocID="{99AB39FB-949C-411A-B735-93F45C96A3FE}" presName="node" presStyleLbl="node1" presStyleIdx="4" presStyleCnt="5">
        <dgm:presLayoutVars>
          <dgm:bulletEnabled val="1"/>
        </dgm:presLayoutVars>
      </dgm:prSet>
      <dgm:spPr/>
    </dgm:pt>
  </dgm:ptLst>
  <dgm:cxnLst>
    <dgm:cxn modelId="{75E8D200-D62C-47A7-848B-742950C3CC22}" type="presOf" srcId="{0BF723CE-E229-41F3-AEA5-29784378B7FF}" destId="{BDDE78B2-9352-4283-B504-7E9F59C71750}" srcOrd="1" destOrd="0" presId="urn:microsoft.com/office/officeart/2005/8/layout/bProcess3"/>
    <dgm:cxn modelId="{54567513-C198-47C4-B97D-D776FABFDFEC}" srcId="{7C3A7506-E150-41E3-85BA-0C6AC73C42AE}" destId="{09D86A06-9511-4D65-A05D-BC6FA6AEFE5D}" srcOrd="0" destOrd="0" parTransId="{F5F5CFC7-96CC-43E9-A4CE-D2EC58F98AA9}" sibTransId="{0D961039-2A64-437B-A94D-FA873E604C4F}"/>
    <dgm:cxn modelId="{AF824432-6C6E-4C65-BFA4-0EE42C42B625}" type="presOf" srcId="{05A736BD-40A1-464B-BC37-FB2A9A811195}" destId="{89C58305-558D-4537-BC5D-990FB03F49F2}" srcOrd="0" destOrd="0" presId="urn:microsoft.com/office/officeart/2005/8/layout/bProcess3"/>
    <dgm:cxn modelId="{89A1D537-B21F-44EE-A355-5B8272B77E0E}" type="presOf" srcId="{3A069909-C8B9-44B8-89FA-BBB4D0DFB9E1}" destId="{CCB91430-8ABF-47C1-AEA7-FA65EE09D5FE}" srcOrd="0" destOrd="0" presId="urn:microsoft.com/office/officeart/2005/8/layout/bProcess3"/>
    <dgm:cxn modelId="{DD72D45B-72BF-4DF8-907F-BB472F9D4F4A}" type="presOf" srcId="{0D961039-2A64-437B-A94D-FA873E604C4F}" destId="{FDB3B007-78CD-4957-9010-FF0F9881D9E9}" srcOrd="0" destOrd="0" presId="urn:microsoft.com/office/officeart/2005/8/layout/bProcess3"/>
    <dgm:cxn modelId="{8C8D2A60-0A76-458E-9C36-3E3AD3E9A025}" srcId="{7C3A7506-E150-41E3-85BA-0C6AC73C42AE}" destId="{05A736BD-40A1-464B-BC37-FB2A9A811195}" srcOrd="1" destOrd="0" parTransId="{B050AB85-597D-4B76-9F58-4DF14E88E19C}" sibTransId="{EA4D1EE6-2049-49D8-B092-7E1CAF541D74}"/>
    <dgm:cxn modelId="{34B95B64-A417-4E0C-9420-F4C726740055}" srcId="{7C3A7506-E150-41E3-85BA-0C6AC73C42AE}" destId="{A5E4FA51-F01A-47BE-85D3-EA60C963EA8B}" srcOrd="3" destOrd="0" parTransId="{7526B336-0CE3-452A-85C3-E183A849620F}" sibTransId="{4DEBA13D-B25E-49A1-87F5-01EF554318B8}"/>
    <dgm:cxn modelId="{3983DF4E-B0BE-4AD2-B4C5-4C85AC028390}" type="presOf" srcId="{4DEBA13D-B25E-49A1-87F5-01EF554318B8}" destId="{3D7F24A2-2434-4294-901D-9B5FDAB537AD}" srcOrd="1" destOrd="0" presId="urn:microsoft.com/office/officeart/2005/8/layout/bProcess3"/>
    <dgm:cxn modelId="{DED50176-E7DC-46C9-9E60-E0E82B447056}" type="presOf" srcId="{4DEBA13D-B25E-49A1-87F5-01EF554318B8}" destId="{80D0C93A-0828-47E2-9B64-9D54EA214CF6}" srcOrd="0" destOrd="0" presId="urn:microsoft.com/office/officeart/2005/8/layout/bProcess3"/>
    <dgm:cxn modelId="{A21D827A-F4FD-437C-8972-235F1A81669A}" srcId="{7C3A7506-E150-41E3-85BA-0C6AC73C42AE}" destId="{3A069909-C8B9-44B8-89FA-BBB4D0DFB9E1}" srcOrd="2" destOrd="0" parTransId="{FECAAC31-4EE7-4D67-BFBC-AF98B85E747B}" sibTransId="{0BF723CE-E229-41F3-AEA5-29784378B7FF}"/>
    <dgm:cxn modelId="{A77FC17D-3DF1-400D-B74B-5F9810C3C8C3}" type="presOf" srcId="{EA4D1EE6-2049-49D8-B092-7E1CAF541D74}" destId="{A9D23490-6962-4FA9-B83E-E210D50E9C48}" srcOrd="1" destOrd="0" presId="urn:microsoft.com/office/officeart/2005/8/layout/bProcess3"/>
    <dgm:cxn modelId="{32BA5384-CC2E-4D41-8EB1-DDE8902140DA}" type="presOf" srcId="{7C3A7506-E150-41E3-85BA-0C6AC73C42AE}" destId="{FB03A8DC-1125-497E-9687-D7C745858521}" srcOrd="0" destOrd="0" presId="urn:microsoft.com/office/officeart/2005/8/layout/bProcess3"/>
    <dgm:cxn modelId="{3D47B293-12E9-4142-A7AF-137386BEB019}" type="presOf" srcId="{0BF723CE-E229-41F3-AEA5-29784378B7FF}" destId="{ED06EE2D-D2B9-4A07-B709-C06F763C192E}" srcOrd="0" destOrd="0" presId="urn:microsoft.com/office/officeart/2005/8/layout/bProcess3"/>
    <dgm:cxn modelId="{6C22659E-7D34-4E56-8523-054AC4F471B9}" type="presOf" srcId="{09D86A06-9511-4D65-A05D-BC6FA6AEFE5D}" destId="{4A79920A-34C9-4DDD-85EE-97304A631789}" srcOrd="0" destOrd="0" presId="urn:microsoft.com/office/officeart/2005/8/layout/bProcess3"/>
    <dgm:cxn modelId="{49959CB7-EE02-4258-B279-CD27AD9919B6}" type="presOf" srcId="{99AB39FB-949C-411A-B735-93F45C96A3FE}" destId="{8A5D8D26-13E5-462B-AC9E-356D3B846852}" srcOrd="0" destOrd="0" presId="urn:microsoft.com/office/officeart/2005/8/layout/bProcess3"/>
    <dgm:cxn modelId="{645F90C8-99D4-406E-A58F-518500F8FF4B}" type="presOf" srcId="{A5E4FA51-F01A-47BE-85D3-EA60C963EA8B}" destId="{3B16919A-A6A9-48CB-B741-3FABB60BB729}" srcOrd="0" destOrd="0" presId="urn:microsoft.com/office/officeart/2005/8/layout/bProcess3"/>
    <dgm:cxn modelId="{8AB6D9D9-E2E4-4565-B62E-6157B22A5730}" type="presOf" srcId="{EA4D1EE6-2049-49D8-B092-7E1CAF541D74}" destId="{DE9AA88F-F0AB-4E1D-BFAE-5D13BCD7858A}" srcOrd="0" destOrd="0" presId="urn:microsoft.com/office/officeart/2005/8/layout/bProcess3"/>
    <dgm:cxn modelId="{0BD101E7-15A8-407E-A755-B63DB8299C4F}" type="presOf" srcId="{0D961039-2A64-437B-A94D-FA873E604C4F}" destId="{471D0C41-E627-4696-BAF7-087EDBF1CF6F}" srcOrd="1" destOrd="0" presId="urn:microsoft.com/office/officeart/2005/8/layout/bProcess3"/>
    <dgm:cxn modelId="{D5381EEF-8D84-4F9A-BBFE-F088EA089511}" srcId="{7C3A7506-E150-41E3-85BA-0C6AC73C42AE}" destId="{99AB39FB-949C-411A-B735-93F45C96A3FE}" srcOrd="4" destOrd="0" parTransId="{0422FCDC-0E74-45E8-9003-7FA5ACB11735}" sibTransId="{EA177C32-62B9-4CD0-A331-C07AD56A6D34}"/>
    <dgm:cxn modelId="{6000D259-CC37-4414-8280-DC65A9BC13A2}" type="presParOf" srcId="{FB03A8DC-1125-497E-9687-D7C745858521}" destId="{4A79920A-34C9-4DDD-85EE-97304A631789}" srcOrd="0" destOrd="0" presId="urn:microsoft.com/office/officeart/2005/8/layout/bProcess3"/>
    <dgm:cxn modelId="{6B179A1A-E80D-4FD6-86F2-83C8AF9C0BB0}" type="presParOf" srcId="{FB03A8DC-1125-497E-9687-D7C745858521}" destId="{FDB3B007-78CD-4957-9010-FF0F9881D9E9}" srcOrd="1" destOrd="0" presId="urn:microsoft.com/office/officeart/2005/8/layout/bProcess3"/>
    <dgm:cxn modelId="{46A2C5B7-D3D1-4F57-9CEF-CCED9E20B776}" type="presParOf" srcId="{FDB3B007-78CD-4957-9010-FF0F9881D9E9}" destId="{471D0C41-E627-4696-BAF7-087EDBF1CF6F}" srcOrd="0" destOrd="0" presId="urn:microsoft.com/office/officeart/2005/8/layout/bProcess3"/>
    <dgm:cxn modelId="{9ADD2F8E-DDD1-4B30-8CB3-590BF179966E}" type="presParOf" srcId="{FB03A8DC-1125-497E-9687-D7C745858521}" destId="{89C58305-558D-4537-BC5D-990FB03F49F2}" srcOrd="2" destOrd="0" presId="urn:microsoft.com/office/officeart/2005/8/layout/bProcess3"/>
    <dgm:cxn modelId="{33F2D399-F3BF-4ED0-BD8A-892F2DBB4545}" type="presParOf" srcId="{FB03A8DC-1125-497E-9687-D7C745858521}" destId="{DE9AA88F-F0AB-4E1D-BFAE-5D13BCD7858A}" srcOrd="3" destOrd="0" presId="urn:microsoft.com/office/officeart/2005/8/layout/bProcess3"/>
    <dgm:cxn modelId="{AA5486EC-9C78-4446-8755-1543F854DA64}" type="presParOf" srcId="{DE9AA88F-F0AB-4E1D-BFAE-5D13BCD7858A}" destId="{A9D23490-6962-4FA9-B83E-E210D50E9C48}" srcOrd="0" destOrd="0" presId="urn:microsoft.com/office/officeart/2005/8/layout/bProcess3"/>
    <dgm:cxn modelId="{78CEE506-298D-4611-B2B8-21547C3D21A9}" type="presParOf" srcId="{FB03A8DC-1125-497E-9687-D7C745858521}" destId="{CCB91430-8ABF-47C1-AEA7-FA65EE09D5FE}" srcOrd="4" destOrd="0" presId="urn:microsoft.com/office/officeart/2005/8/layout/bProcess3"/>
    <dgm:cxn modelId="{77C96BE4-0C8C-43B8-8259-3A1F4B88464B}" type="presParOf" srcId="{FB03A8DC-1125-497E-9687-D7C745858521}" destId="{ED06EE2D-D2B9-4A07-B709-C06F763C192E}" srcOrd="5" destOrd="0" presId="urn:microsoft.com/office/officeart/2005/8/layout/bProcess3"/>
    <dgm:cxn modelId="{53F8448E-40A4-48EC-BA45-DF11273CE82F}" type="presParOf" srcId="{ED06EE2D-D2B9-4A07-B709-C06F763C192E}" destId="{BDDE78B2-9352-4283-B504-7E9F59C71750}" srcOrd="0" destOrd="0" presId="urn:microsoft.com/office/officeart/2005/8/layout/bProcess3"/>
    <dgm:cxn modelId="{9BB927EE-EA3C-4DA2-8C0E-5B449ED75DDA}" type="presParOf" srcId="{FB03A8DC-1125-497E-9687-D7C745858521}" destId="{3B16919A-A6A9-48CB-B741-3FABB60BB729}" srcOrd="6" destOrd="0" presId="urn:microsoft.com/office/officeart/2005/8/layout/bProcess3"/>
    <dgm:cxn modelId="{C9C1046B-7DE7-443F-9CE8-0B388557852C}" type="presParOf" srcId="{FB03A8DC-1125-497E-9687-D7C745858521}" destId="{80D0C93A-0828-47E2-9B64-9D54EA214CF6}" srcOrd="7" destOrd="0" presId="urn:microsoft.com/office/officeart/2005/8/layout/bProcess3"/>
    <dgm:cxn modelId="{791D2ED8-58FA-4D78-8B46-7A6430D58026}" type="presParOf" srcId="{80D0C93A-0828-47E2-9B64-9D54EA214CF6}" destId="{3D7F24A2-2434-4294-901D-9B5FDAB537AD}" srcOrd="0" destOrd="0" presId="urn:microsoft.com/office/officeart/2005/8/layout/bProcess3"/>
    <dgm:cxn modelId="{02DEAD40-24F7-4AE4-BFDD-D59458AFE849}" type="presParOf" srcId="{FB03A8DC-1125-497E-9687-D7C745858521}" destId="{8A5D8D26-13E5-462B-AC9E-356D3B846852}"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C95A69-1DCD-4DBA-93AF-B9D663DEC34C}"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IN"/>
        </a:p>
      </dgm:t>
    </dgm:pt>
    <dgm:pt modelId="{07434425-585B-4ECF-BCE5-F7989410F2D4}">
      <dgm:prSet phldrT="[Text]"/>
      <dgm:spPr/>
      <dgm:t>
        <a:bodyPr/>
        <a:lstStyle/>
        <a:p>
          <a:r>
            <a:rPr lang="en-US" b="1" dirty="0">
              <a:solidFill>
                <a:schemeClr val="tx1"/>
              </a:solidFill>
            </a:rPr>
            <a:t>Neutral face detected</a:t>
          </a:r>
          <a:r>
            <a:rPr lang="en-US" dirty="0"/>
            <a:t> </a:t>
          </a:r>
          <a:endParaRPr lang="en-IN" dirty="0"/>
        </a:p>
      </dgm:t>
    </dgm:pt>
    <dgm:pt modelId="{5F356495-0E05-4E42-81E2-B9FB1F1A4163}" type="parTrans" cxnId="{8250C169-51B0-428B-936B-7460C1EC7B29}">
      <dgm:prSet/>
      <dgm:spPr/>
      <dgm:t>
        <a:bodyPr/>
        <a:lstStyle/>
        <a:p>
          <a:endParaRPr lang="en-IN"/>
        </a:p>
      </dgm:t>
    </dgm:pt>
    <dgm:pt modelId="{0F97F453-B132-4082-9AF7-AAB5C9E43E30}" type="sibTrans" cxnId="{8250C169-51B0-428B-936B-7460C1EC7B29}">
      <dgm:prSet/>
      <dgm:spPr/>
      <dgm:t>
        <a:bodyPr/>
        <a:lstStyle/>
        <a:p>
          <a:endParaRPr lang="en-IN"/>
        </a:p>
      </dgm:t>
    </dgm:pt>
    <dgm:pt modelId="{4B15DDC0-5A87-4DFE-91C3-04C7559B834F}">
      <dgm:prSet phldrT="[Text]"/>
      <dgm:spPr/>
      <dgm:t>
        <a:bodyPr/>
        <a:lstStyle/>
        <a:p>
          <a:r>
            <a:rPr lang="en-US" b="1" dirty="0">
              <a:solidFill>
                <a:schemeClr val="tx1"/>
              </a:solidFill>
            </a:rPr>
            <a:t>Emotion fear detected </a:t>
          </a:r>
          <a:endParaRPr lang="en-IN" b="1" dirty="0">
            <a:solidFill>
              <a:schemeClr val="tx1"/>
            </a:solidFill>
          </a:endParaRPr>
        </a:p>
      </dgm:t>
    </dgm:pt>
    <dgm:pt modelId="{7E7AF56D-37EE-4C7B-B7A6-DC5104A8565F}" type="parTrans" cxnId="{6548870D-1824-4864-8F7B-E8EAE6667785}">
      <dgm:prSet/>
      <dgm:spPr/>
      <dgm:t>
        <a:bodyPr/>
        <a:lstStyle/>
        <a:p>
          <a:endParaRPr lang="en-IN"/>
        </a:p>
      </dgm:t>
    </dgm:pt>
    <dgm:pt modelId="{C8E86AF4-C003-4CA8-AEE4-414447B7D132}" type="sibTrans" cxnId="{6548870D-1824-4864-8F7B-E8EAE6667785}">
      <dgm:prSet/>
      <dgm:spPr/>
      <dgm:t>
        <a:bodyPr/>
        <a:lstStyle/>
        <a:p>
          <a:endParaRPr lang="en-IN"/>
        </a:p>
      </dgm:t>
    </dgm:pt>
    <dgm:pt modelId="{3FA6E8AD-2193-45EE-B4CD-2EA00D41FE3A}" type="pres">
      <dgm:prSet presAssocID="{CFC95A69-1DCD-4DBA-93AF-B9D663DEC34C}" presName="diagram" presStyleCnt="0">
        <dgm:presLayoutVars>
          <dgm:dir/>
        </dgm:presLayoutVars>
      </dgm:prSet>
      <dgm:spPr/>
    </dgm:pt>
    <dgm:pt modelId="{373800F2-54F6-476F-B72A-0D5835A7FEB4}" type="pres">
      <dgm:prSet presAssocID="{07434425-585B-4ECF-BCE5-F7989410F2D4}" presName="composite" presStyleCnt="0"/>
      <dgm:spPr/>
    </dgm:pt>
    <dgm:pt modelId="{AD208EC3-EADE-4C89-BD12-24172D0A1406}" type="pres">
      <dgm:prSet presAssocID="{07434425-585B-4ECF-BCE5-F7989410F2D4}" presName="Image" presStyleLbl="bgShp" presStyleIdx="0" presStyleCnt="2"/>
      <dgm:spPr>
        <a:blipFill>
          <a:blip xmlns:r="http://schemas.openxmlformats.org/officeDocument/2006/relationships" r:embed="rId1"/>
          <a:srcRect/>
          <a:stretch>
            <a:fillRect l="-16000" r="-16000"/>
          </a:stretch>
        </a:blipFill>
      </dgm:spPr>
    </dgm:pt>
    <dgm:pt modelId="{78D4A034-6787-4C2F-918C-8609761A0225}" type="pres">
      <dgm:prSet presAssocID="{07434425-585B-4ECF-BCE5-F7989410F2D4}" presName="Parent" presStyleLbl="node0" presStyleIdx="0" presStyleCnt="2">
        <dgm:presLayoutVars>
          <dgm:bulletEnabled val="1"/>
        </dgm:presLayoutVars>
      </dgm:prSet>
      <dgm:spPr/>
    </dgm:pt>
    <dgm:pt modelId="{6A47F5B7-A59E-4C0B-81D5-66F92AE8C3E4}" type="pres">
      <dgm:prSet presAssocID="{0F97F453-B132-4082-9AF7-AAB5C9E43E30}" presName="sibTrans" presStyleCnt="0"/>
      <dgm:spPr/>
    </dgm:pt>
    <dgm:pt modelId="{B70318FA-F1D3-4C1F-8BBF-B6A47515E92F}" type="pres">
      <dgm:prSet presAssocID="{4B15DDC0-5A87-4DFE-91C3-04C7559B834F}" presName="composite" presStyleCnt="0"/>
      <dgm:spPr/>
    </dgm:pt>
    <dgm:pt modelId="{42372AB4-8D31-4A21-B44F-F7683B799CBE}" type="pres">
      <dgm:prSet presAssocID="{4B15DDC0-5A87-4DFE-91C3-04C7559B834F}" presName="Image" presStyleLbl="bgShp" presStyleIdx="1" presStyleCnt="2"/>
      <dgm:spPr>
        <a:blipFill>
          <a:blip xmlns:r="http://schemas.openxmlformats.org/officeDocument/2006/relationships" r:embed="rId2"/>
          <a:srcRect/>
          <a:stretch>
            <a:fillRect l="-16000" r="-16000"/>
          </a:stretch>
        </a:blipFill>
      </dgm:spPr>
    </dgm:pt>
    <dgm:pt modelId="{F60EE926-E5D7-42DA-BCB9-AFA5A1AC9ADE}" type="pres">
      <dgm:prSet presAssocID="{4B15DDC0-5A87-4DFE-91C3-04C7559B834F}" presName="Parent" presStyleLbl="node0" presStyleIdx="1" presStyleCnt="2">
        <dgm:presLayoutVars>
          <dgm:bulletEnabled val="1"/>
        </dgm:presLayoutVars>
      </dgm:prSet>
      <dgm:spPr/>
    </dgm:pt>
  </dgm:ptLst>
  <dgm:cxnLst>
    <dgm:cxn modelId="{5EC7EB00-8493-45BE-8BA3-FC107789E9C7}" type="presOf" srcId="{4B15DDC0-5A87-4DFE-91C3-04C7559B834F}" destId="{F60EE926-E5D7-42DA-BCB9-AFA5A1AC9ADE}" srcOrd="0" destOrd="0" presId="urn:microsoft.com/office/officeart/2008/layout/BendingPictureCaption"/>
    <dgm:cxn modelId="{6548870D-1824-4864-8F7B-E8EAE6667785}" srcId="{CFC95A69-1DCD-4DBA-93AF-B9D663DEC34C}" destId="{4B15DDC0-5A87-4DFE-91C3-04C7559B834F}" srcOrd="1" destOrd="0" parTransId="{7E7AF56D-37EE-4C7B-B7A6-DC5104A8565F}" sibTransId="{C8E86AF4-C003-4CA8-AEE4-414447B7D132}"/>
    <dgm:cxn modelId="{8250C169-51B0-428B-936B-7460C1EC7B29}" srcId="{CFC95A69-1DCD-4DBA-93AF-B9D663DEC34C}" destId="{07434425-585B-4ECF-BCE5-F7989410F2D4}" srcOrd="0" destOrd="0" parTransId="{5F356495-0E05-4E42-81E2-B9FB1F1A4163}" sibTransId="{0F97F453-B132-4082-9AF7-AAB5C9E43E30}"/>
    <dgm:cxn modelId="{79851987-9385-4F3D-A686-D3B5D59C854F}" type="presOf" srcId="{07434425-585B-4ECF-BCE5-F7989410F2D4}" destId="{78D4A034-6787-4C2F-918C-8609761A0225}" srcOrd="0" destOrd="0" presId="urn:microsoft.com/office/officeart/2008/layout/BendingPictureCaption"/>
    <dgm:cxn modelId="{9A030EAC-5A67-481C-936C-B3A6C8DD829A}" type="presOf" srcId="{CFC95A69-1DCD-4DBA-93AF-B9D663DEC34C}" destId="{3FA6E8AD-2193-45EE-B4CD-2EA00D41FE3A}" srcOrd="0" destOrd="0" presId="urn:microsoft.com/office/officeart/2008/layout/BendingPictureCaption"/>
    <dgm:cxn modelId="{41736EFC-87E5-49A2-A02F-C0101C86377B}" type="presParOf" srcId="{3FA6E8AD-2193-45EE-B4CD-2EA00D41FE3A}" destId="{373800F2-54F6-476F-B72A-0D5835A7FEB4}" srcOrd="0" destOrd="0" presId="urn:microsoft.com/office/officeart/2008/layout/BendingPictureCaption"/>
    <dgm:cxn modelId="{844201A9-1547-4040-917F-71FF1741DA60}" type="presParOf" srcId="{373800F2-54F6-476F-B72A-0D5835A7FEB4}" destId="{AD208EC3-EADE-4C89-BD12-24172D0A1406}" srcOrd="0" destOrd="0" presId="urn:microsoft.com/office/officeart/2008/layout/BendingPictureCaption"/>
    <dgm:cxn modelId="{224C46AB-48A3-4A4B-9A8A-DBFA9917E3B7}" type="presParOf" srcId="{373800F2-54F6-476F-B72A-0D5835A7FEB4}" destId="{78D4A034-6787-4C2F-918C-8609761A0225}" srcOrd="1" destOrd="0" presId="urn:microsoft.com/office/officeart/2008/layout/BendingPictureCaption"/>
    <dgm:cxn modelId="{DD6FDA33-EBC4-4082-AF3C-A52EDEAD70C4}" type="presParOf" srcId="{3FA6E8AD-2193-45EE-B4CD-2EA00D41FE3A}" destId="{6A47F5B7-A59E-4C0B-81D5-66F92AE8C3E4}" srcOrd="1" destOrd="0" presId="urn:microsoft.com/office/officeart/2008/layout/BendingPictureCaption"/>
    <dgm:cxn modelId="{E7A845C9-D20C-4A6C-8516-7EEDD383A4E3}" type="presParOf" srcId="{3FA6E8AD-2193-45EE-B4CD-2EA00D41FE3A}" destId="{B70318FA-F1D3-4C1F-8BBF-B6A47515E92F}" srcOrd="2" destOrd="0" presId="urn:microsoft.com/office/officeart/2008/layout/BendingPictureCaption"/>
    <dgm:cxn modelId="{E1981D16-2692-475A-99D6-A47F4E0F3FDB}" type="presParOf" srcId="{B70318FA-F1D3-4C1F-8BBF-B6A47515E92F}" destId="{42372AB4-8D31-4A21-B44F-F7683B799CBE}" srcOrd="0" destOrd="0" presId="urn:microsoft.com/office/officeart/2008/layout/BendingPictureCaption"/>
    <dgm:cxn modelId="{7298192F-1144-4D1B-8E34-BBD97C414E24}" type="presParOf" srcId="{B70318FA-F1D3-4C1F-8BBF-B6A47515E92F}" destId="{F60EE926-E5D7-42DA-BCB9-AFA5A1AC9ADE}"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008EAE-4921-47C4-8714-76EA0730BC29}"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IN"/>
        </a:p>
      </dgm:t>
    </dgm:pt>
    <dgm:pt modelId="{77C1885E-2C76-4F4B-A4B2-02DA93897810}">
      <dgm:prSet phldrT="[Text]"/>
      <dgm:spPr/>
      <dgm:t>
        <a:bodyPr/>
        <a:lstStyle/>
        <a:p>
          <a:r>
            <a:rPr lang="en-US" b="1" dirty="0">
              <a:solidFill>
                <a:schemeClr val="tx1"/>
              </a:solidFill>
            </a:rPr>
            <a:t>Happy face detected </a:t>
          </a:r>
          <a:endParaRPr lang="en-IN" b="1" dirty="0">
            <a:solidFill>
              <a:schemeClr val="tx1"/>
            </a:solidFill>
          </a:endParaRPr>
        </a:p>
      </dgm:t>
    </dgm:pt>
    <dgm:pt modelId="{6C541637-7B8B-444D-9402-1F1573D1C8CC}" type="parTrans" cxnId="{91473417-1CE9-4253-BA66-D3F041644479}">
      <dgm:prSet/>
      <dgm:spPr/>
      <dgm:t>
        <a:bodyPr/>
        <a:lstStyle/>
        <a:p>
          <a:endParaRPr lang="en-IN"/>
        </a:p>
      </dgm:t>
    </dgm:pt>
    <dgm:pt modelId="{D6A1EF12-166C-45E9-9711-A6A51B069D63}" type="sibTrans" cxnId="{91473417-1CE9-4253-BA66-D3F041644479}">
      <dgm:prSet/>
      <dgm:spPr/>
      <dgm:t>
        <a:bodyPr/>
        <a:lstStyle/>
        <a:p>
          <a:endParaRPr lang="en-IN"/>
        </a:p>
      </dgm:t>
    </dgm:pt>
    <dgm:pt modelId="{971B1AD8-8699-4E7C-B7B2-CD08F0D65E65}">
      <dgm:prSet phldrT="[Text]"/>
      <dgm:spPr/>
      <dgm:t>
        <a:bodyPr/>
        <a:lstStyle/>
        <a:p>
          <a:r>
            <a:rPr lang="en-US" b="1" dirty="0">
              <a:solidFill>
                <a:schemeClr val="tx1"/>
              </a:solidFill>
            </a:rPr>
            <a:t> Anger detected </a:t>
          </a:r>
          <a:endParaRPr lang="en-IN" b="1" dirty="0">
            <a:solidFill>
              <a:schemeClr val="tx1"/>
            </a:solidFill>
          </a:endParaRPr>
        </a:p>
      </dgm:t>
    </dgm:pt>
    <dgm:pt modelId="{04BDF187-B617-4FF6-A89E-5D2E162CB8FE}" type="parTrans" cxnId="{BE2896E2-B058-402C-8100-05E1289A922E}">
      <dgm:prSet/>
      <dgm:spPr/>
      <dgm:t>
        <a:bodyPr/>
        <a:lstStyle/>
        <a:p>
          <a:endParaRPr lang="en-IN"/>
        </a:p>
      </dgm:t>
    </dgm:pt>
    <dgm:pt modelId="{91C729DC-6489-4C62-89AE-B9A85876735B}" type="sibTrans" cxnId="{BE2896E2-B058-402C-8100-05E1289A922E}">
      <dgm:prSet/>
      <dgm:spPr/>
      <dgm:t>
        <a:bodyPr/>
        <a:lstStyle/>
        <a:p>
          <a:endParaRPr lang="en-IN"/>
        </a:p>
      </dgm:t>
    </dgm:pt>
    <dgm:pt modelId="{AB0048A0-90C7-42DF-84FD-8627755352C3}">
      <dgm:prSet phldrT="[Text]"/>
      <dgm:spPr/>
      <dgm:t>
        <a:bodyPr/>
        <a:lstStyle/>
        <a:p>
          <a:r>
            <a:rPr lang="en-US" b="1" dirty="0">
              <a:solidFill>
                <a:schemeClr val="tx1"/>
              </a:solidFill>
            </a:rPr>
            <a:t>Sadness detected </a:t>
          </a:r>
          <a:endParaRPr lang="en-IN" b="1" dirty="0">
            <a:solidFill>
              <a:schemeClr val="tx1"/>
            </a:solidFill>
          </a:endParaRPr>
        </a:p>
      </dgm:t>
    </dgm:pt>
    <dgm:pt modelId="{6E9FC513-3BDE-4C49-89A2-42D5666997F6}" type="parTrans" cxnId="{70D16F43-C93B-496A-90E6-67F4209E1B54}">
      <dgm:prSet/>
      <dgm:spPr/>
      <dgm:t>
        <a:bodyPr/>
        <a:lstStyle/>
        <a:p>
          <a:endParaRPr lang="en-IN"/>
        </a:p>
      </dgm:t>
    </dgm:pt>
    <dgm:pt modelId="{5061DDFE-C015-49B7-A415-97A7B1220198}" type="sibTrans" cxnId="{70D16F43-C93B-496A-90E6-67F4209E1B54}">
      <dgm:prSet/>
      <dgm:spPr/>
      <dgm:t>
        <a:bodyPr/>
        <a:lstStyle/>
        <a:p>
          <a:endParaRPr lang="en-IN"/>
        </a:p>
      </dgm:t>
    </dgm:pt>
    <dgm:pt modelId="{78FB2CEB-29D4-4CBF-9859-2685BBAB236E}" type="pres">
      <dgm:prSet presAssocID="{4A008EAE-4921-47C4-8714-76EA0730BC29}" presName="rootNode" presStyleCnt="0">
        <dgm:presLayoutVars>
          <dgm:chMax/>
          <dgm:chPref/>
          <dgm:dir/>
          <dgm:animLvl val="lvl"/>
        </dgm:presLayoutVars>
      </dgm:prSet>
      <dgm:spPr/>
    </dgm:pt>
    <dgm:pt modelId="{F0FE7BDC-B208-4DC7-A98F-C91754CF8460}" type="pres">
      <dgm:prSet presAssocID="{77C1885E-2C76-4F4B-A4B2-02DA93897810}" presName="composite" presStyleCnt="0"/>
      <dgm:spPr/>
    </dgm:pt>
    <dgm:pt modelId="{900228C0-95AB-45CC-B788-F9F368660D17}" type="pres">
      <dgm:prSet presAssocID="{77C1885E-2C76-4F4B-A4B2-02DA93897810}" presName="ParentText" presStyleLbl="node1" presStyleIdx="0" presStyleCnt="3">
        <dgm:presLayoutVars>
          <dgm:chMax val="1"/>
          <dgm:chPref val="1"/>
          <dgm:bulletEnabled val="1"/>
        </dgm:presLayoutVars>
      </dgm:prSet>
      <dgm:spPr/>
    </dgm:pt>
    <dgm:pt modelId="{33BDAC0D-3915-4F7F-BD3A-99E96249665A}" type="pres">
      <dgm:prSet presAssocID="{77C1885E-2C76-4F4B-A4B2-02DA93897810}" presName="Image" presStyleLbl="bgImgPlace1" presStyleIdx="0" presStyleCnt="3" custScaleX="146053" custScaleY="110797" custLinFactNeighborX="-15894" custLinFactNeighborY="481"/>
      <dgm:spPr>
        <a:blipFill>
          <a:blip xmlns:r="http://schemas.openxmlformats.org/officeDocument/2006/relationships" r:embed="rId1"/>
          <a:srcRect/>
          <a:stretch>
            <a:fillRect l="-25000" r="-25000"/>
          </a:stretch>
        </a:blipFill>
      </dgm:spPr>
    </dgm:pt>
    <dgm:pt modelId="{DB50BD9C-67B6-4A2C-AE18-9B8A57010079}" type="pres">
      <dgm:prSet presAssocID="{77C1885E-2C76-4F4B-A4B2-02DA93897810}" presName="ChildText" presStyleLbl="fgAcc1" presStyleIdx="0" presStyleCnt="0" custScaleX="29387" custScaleY="68579">
        <dgm:presLayoutVars>
          <dgm:chMax val="0"/>
          <dgm:chPref val="0"/>
          <dgm:bulletEnabled val="1"/>
        </dgm:presLayoutVars>
      </dgm:prSet>
      <dgm:spPr/>
    </dgm:pt>
    <dgm:pt modelId="{250E3EB6-5C72-4BB4-932B-A274238FBE31}" type="pres">
      <dgm:prSet presAssocID="{D6A1EF12-166C-45E9-9711-A6A51B069D63}" presName="sibTrans" presStyleCnt="0"/>
      <dgm:spPr/>
    </dgm:pt>
    <dgm:pt modelId="{7F73B77E-6FDC-40D2-9076-94CF03212AA7}" type="pres">
      <dgm:prSet presAssocID="{971B1AD8-8699-4E7C-B7B2-CD08F0D65E65}" presName="composite" presStyleCnt="0"/>
      <dgm:spPr/>
    </dgm:pt>
    <dgm:pt modelId="{D8B4F8D3-E7E0-4EF7-9AF9-EBB4F5351086}" type="pres">
      <dgm:prSet presAssocID="{971B1AD8-8699-4E7C-B7B2-CD08F0D65E65}" presName="ParentText" presStyleLbl="node1" presStyleIdx="1" presStyleCnt="3">
        <dgm:presLayoutVars>
          <dgm:chMax val="1"/>
          <dgm:chPref val="1"/>
          <dgm:bulletEnabled val="1"/>
        </dgm:presLayoutVars>
      </dgm:prSet>
      <dgm:spPr/>
    </dgm:pt>
    <dgm:pt modelId="{DB20450E-F039-44AE-8934-1C48B23D93B8}" type="pres">
      <dgm:prSet presAssocID="{971B1AD8-8699-4E7C-B7B2-CD08F0D65E65}" presName="Image" presStyleLbl="bgImgPlace1" presStyleIdx="1" presStyleCnt="3" custScaleX="136253" custScaleY="109697"/>
      <dgm:spPr>
        <a:blipFill>
          <a:blip xmlns:r="http://schemas.openxmlformats.org/officeDocument/2006/relationships" r:embed="rId2"/>
          <a:srcRect/>
          <a:stretch>
            <a:fillRect l="-25000" r="-25000"/>
          </a:stretch>
        </a:blipFill>
      </dgm:spPr>
    </dgm:pt>
    <dgm:pt modelId="{1994B98A-37BE-43EE-B787-A7A62B6DB499}" type="pres">
      <dgm:prSet presAssocID="{971B1AD8-8699-4E7C-B7B2-CD08F0D65E65}" presName="ChildText" presStyleLbl="fgAcc1" presStyleIdx="0" presStyleCnt="0">
        <dgm:presLayoutVars>
          <dgm:chMax val="0"/>
          <dgm:chPref val="0"/>
          <dgm:bulletEnabled val="1"/>
        </dgm:presLayoutVars>
      </dgm:prSet>
      <dgm:spPr/>
    </dgm:pt>
    <dgm:pt modelId="{53D00E4E-19ED-4A64-B5C0-C6B7C053EB63}" type="pres">
      <dgm:prSet presAssocID="{91C729DC-6489-4C62-89AE-B9A85876735B}" presName="sibTrans" presStyleCnt="0"/>
      <dgm:spPr/>
    </dgm:pt>
    <dgm:pt modelId="{B4D8E279-CAB2-41CA-9681-9B96FE7D78C9}" type="pres">
      <dgm:prSet presAssocID="{AB0048A0-90C7-42DF-84FD-8627755352C3}" presName="composite" presStyleCnt="0"/>
      <dgm:spPr/>
    </dgm:pt>
    <dgm:pt modelId="{6100C02D-EEF2-448E-B59D-B78CCC0326AE}" type="pres">
      <dgm:prSet presAssocID="{AB0048A0-90C7-42DF-84FD-8627755352C3}" presName="ParentText" presStyleLbl="node1" presStyleIdx="2" presStyleCnt="3">
        <dgm:presLayoutVars>
          <dgm:chMax val="1"/>
          <dgm:chPref val="1"/>
          <dgm:bulletEnabled val="1"/>
        </dgm:presLayoutVars>
      </dgm:prSet>
      <dgm:spPr/>
    </dgm:pt>
    <dgm:pt modelId="{E45441E9-1ABC-49B7-828E-6ED09D2EF56E}" type="pres">
      <dgm:prSet presAssocID="{AB0048A0-90C7-42DF-84FD-8627755352C3}" presName="Image" presStyleLbl="bgImgPlace1" presStyleIdx="2" presStyleCnt="3" custScaleX="133258"/>
      <dgm:spPr>
        <a:blipFill>
          <a:blip xmlns:r="http://schemas.openxmlformats.org/officeDocument/2006/relationships" r:embed="rId3"/>
          <a:srcRect/>
          <a:stretch>
            <a:fillRect l="-25000" r="-25000"/>
          </a:stretch>
        </a:blipFill>
      </dgm:spPr>
    </dgm:pt>
    <dgm:pt modelId="{9564D5D6-7A84-411D-A065-2C21D6C6CC5F}" type="pres">
      <dgm:prSet presAssocID="{AB0048A0-90C7-42DF-84FD-8627755352C3}" presName="ChildText" presStyleLbl="fgAcc1" presStyleIdx="0" presStyleCnt="0">
        <dgm:presLayoutVars>
          <dgm:chMax val="0"/>
          <dgm:chPref val="0"/>
          <dgm:bulletEnabled val="1"/>
        </dgm:presLayoutVars>
      </dgm:prSet>
      <dgm:spPr/>
    </dgm:pt>
  </dgm:ptLst>
  <dgm:cxnLst>
    <dgm:cxn modelId="{91473417-1CE9-4253-BA66-D3F041644479}" srcId="{4A008EAE-4921-47C4-8714-76EA0730BC29}" destId="{77C1885E-2C76-4F4B-A4B2-02DA93897810}" srcOrd="0" destOrd="0" parTransId="{6C541637-7B8B-444D-9402-1F1573D1C8CC}" sibTransId="{D6A1EF12-166C-45E9-9711-A6A51B069D63}"/>
    <dgm:cxn modelId="{70D16F43-C93B-496A-90E6-67F4209E1B54}" srcId="{4A008EAE-4921-47C4-8714-76EA0730BC29}" destId="{AB0048A0-90C7-42DF-84FD-8627755352C3}" srcOrd="2" destOrd="0" parTransId="{6E9FC513-3BDE-4C49-89A2-42D5666997F6}" sibTransId="{5061DDFE-C015-49B7-A415-97A7B1220198}"/>
    <dgm:cxn modelId="{958A9D8A-34B4-41B5-A5AF-0D94602F54BE}" type="presOf" srcId="{971B1AD8-8699-4E7C-B7B2-CD08F0D65E65}" destId="{D8B4F8D3-E7E0-4EF7-9AF9-EBB4F5351086}" srcOrd="0" destOrd="0" presId="urn:microsoft.com/office/officeart/2008/layout/TitledPictureBlocks"/>
    <dgm:cxn modelId="{1B287699-5689-4B26-B865-1A7D7025866E}" type="presOf" srcId="{AB0048A0-90C7-42DF-84FD-8627755352C3}" destId="{6100C02D-EEF2-448E-B59D-B78CCC0326AE}" srcOrd="0" destOrd="0" presId="urn:microsoft.com/office/officeart/2008/layout/TitledPictureBlocks"/>
    <dgm:cxn modelId="{E5BED2CE-6FC0-4C03-A74C-9C6BB908399D}" type="presOf" srcId="{77C1885E-2C76-4F4B-A4B2-02DA93897810}" destId="{900228C0-95AB-45CC-B788-F9F368660D17}" srcOrd="0" destOrd="0" presId="urn:microsoft.com/office/officeart/2008/layout/TitledPictureBlocks"/>
    <dgm:cxn modelId="{BE2896E2-B058-402C-8100-05E1289A922E}" srcId="{4A008EAE-4921-47C4-8714-76EA0730BC29}" destId="{971B1AD8-8699-4E7C-B7B2-CD08F0D65E65}" srcOrd="1" destOrd="0" parTransId="{04BDF187-B617-4FF6-A89E-5D2E162CB8FE}" sibTransId="{91C729DC-6489-4C62-89AE-B9A85876735B}"/>
    <dgm:cxn modelId="{5C7F2AEB-8573-4CBA-90C7-418A2D1909D1}" type="presOf" srcId="{4A008EAE-4921-47C4-8714-76EA0730BC29}" destId="{78FB2CEB-29D4-4CBF-9859-2685BBAB236E}" srcOrd="0" destOrd="0" presId="urn:microsoft.com/office/officeart/2008/layout/TitledPictureBlocks"/>
    <dgm:cxn modelId="{543AC073-60B6-4AB6-A3BA-8C87E1CE41E5}" type="presParOf" srcId="{78FB2CEB-29D4-4CBF-9859-2685BBAB236E}" destId="{F0FE7BDC-B208-4DC7-A98F-C91754CF8460}" srcOrd="0" destOrd="0" presId="urn:microsoft.com/office/officeart/2008/layout/TitledPictureBlocks"/>
    <dgm:cxn modelId="{8C82E01C-C476-4D8F-961E-0C3CFEA4B039}" type="presParOf" srcId="{F0FE7BDC-B208-4DC7-A98F-C91754CF8460}" destId="{900228C0-95AB-45CC-B788-F9F368660D17}" srcOrd="0" destOrd="0" presId="urn:microsoft.com/office/officeart/2008/layout/TitledPictureBlocks"/>
    <dgm:cxn modelId="{35C56B0E-E276-43AD-B6BA-3BFA0E550601}" type="presParOf" srcId="{F0FE7BDC-B208-4DC7-A98F-C91754CF8460}" destId="{33BDAC0D-3915-4F7F-BD3A-99E96249665A}" srcOrd="1" destOrd="0" presId="urn:microsoft.com/office/officeart/2008/layout/TitledPictureBlocks"/>
    <dgm:cxn modelId="{27813319-ED8A-4A7A-90C1-919F58C5A219}" type="presParOf" srcId="{F0FE7BDC-B208-4DC7-A98F-C91754CF8460}" destId="{DB50BD9C-67B6-4A2C-AE18-9B8A57010079}" srcOrd="2" destOrd="0" presId="urn:microsoft.com/office/officeart/2008/layout/TitledPictureBlocks"/>
    <dgm:cxn modelId="{AEEC8932-9BAC-43F5-8C44-A5010CE86B56}" type="presParOf" srcId="{78FB2CEB-29D4-4CBF-9859-2685BBAB236E}" destId="{250E3EB6-5C72-4BB4-932B-A274238FBE31}" srcOrd="1" destOrd="0" presId="urn:microsoft.com/office/officeart/2008/layout/TitledPictureBlocks"/>
    <dgm:cxn modelId="{258F6A6F-26AC-471A-80E0-A2B3CEC58723}" type="presParOf" srcId="{78FB2CEB-29D4-4CBF-9859-2685BBAB236E}" destId="{7F73B77E-6FDC-40D2-9076-94CF03212AA7}" srcOrd="2" destOrd="0" presId="urn:microsoft.com/office/officeart/2008/layout/TitledPictureBlocks"/>
    <dgm:cxn modelId="{C124AF45-AC3C-4268-B0AE-D43172D38113}" type="presParOf" srcId="{7F73B77E-6FDC-40D2-9076-94CF03212AA7}" destId="{D8B4F8D3-E7E0-4EF7-9AF9-EBB4F5351086}" srcOrd="0" destOrd="0" presId="urn:microsoft.com/office/officeart/2008/layout/TitledPictureBlocks"/>
    <dgm:cxn modelId="{7EDF9970-B1DD-4358-9348-F5B76721B30B}" type="presParOf" srcId="{7F73B77E-6FDC-40D2-9076-94CF03212AA7}" destId="{DB20450E-F039-44AE-8934-1C48B23D93B8}" srcOrd="1" destOrd="0" presId="urn:microsoft.com/office/officeart/2008/layout/TitledPictureBlocks"/>
    <dgm:cxn modelId="{6F8A111B-5836-4E98-92AA-F6966CEBF7E1}" type="presParOf" srcId="{7F73B77E-6FDC-40D2-9076-94CF03212AA7}" destId="{1994B98A-37BE-43EE-B787-A7A62B6DB499}" srcOrd="2" destOrd="0" presId="urn:microsoft.com/office/officeart/2008/layout/TitledPictureBlocks"/>
    <dgm:cxn modelId="{4EC94D1B-F931-4628-9FAD-F1CB82442DAB}" type="presParOf" srcId="{78FB2CEB-29D4-4CBF-9859-2685BBAB236E}" destId="{53D00E4E-19ED-4A64-B5C0-C6B7C053EB63}" srcOrd="3" destOrd="0" presId="urn:microsoft.com/office/officeart/2008/layout/TitledPictureBlocks"/>
    <dgm:cxn modelId="{7DB4232B-726B-48FA-9156-EB52F5AE594F}" type="presParOf" srcId="{78FB2CEB-29D4-4CBF-9859-2685BBAB236E}" destId="{B4D8E279-CAB2-41CA-9681-9B96FE7D78C9}" srcOrd="4" destOrd="0" presId="urn:microsoft.com/office/officeart/2008/layout/TitledPictureBlocks"/>
    <dgm:cxn modelId="{B5D12A02-3437-4464-BDDD-33C3C7A4E850}" type="presParOf" srcId="{B4D8E279-CAB2-41CA-9681-9B96FE7D78C9}" destId="{6100C02D-EEF2-448E-B59D-B78CCC0326AE}" srcOrd="0" destOrd="0" presId="urn:microsoft.com/office/officeart/2008/layout/TitledPictureBlocks"/>
    <dgm:cxn modelId="{3A02B573-6EE5-41F4-93EF-489B78CD6B9E}" type="presParOf" srcId="{B4D8E279-CAB2-41CA-9681-9B96FE7D78C9}" destId="{E45441E9-1ABC-49B7-828E-6ED09D2EF56E}" srcOrd="1" destOrd="0" presId="urn:microsoft.com/office/officeart/2008/layout/TitledPictureBlocks"/>
    <dgm:cxn modelId="{2618F152-DA68-4531-BE4A-E28DA1B8230D}" type="presParOf" srcId="{B4D8E279-CAB2-41CA-9681-9B96FE7D78C9}" destId="{9564D5D6-7A84-411D-A065-2C21D6C6CC5F}"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4A0CBC-A893-4D09-9676-75F7022E1C1B}"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IN"/>
        </a:p>
      </dgm:t>
    </dgm:pt>
    <dgm:pt modelId="{23C4F3F8-B0AE-44E3-BB84-3F11F25591D8}">
      <dgm:prSet phldrT="[Text]"/>
      <dgm:spPr/>
      <dgm:t>
        <a:bodyPr/>
        <a:lstStyle/>
        <a:p>
          <a:r>
            <a:rPr lang="en-US" b="1" dirty="0">
              <a:solidFill>
                <a:schemeClr val="tx1"/>
              </a:solidFill>
            </a:rPr>
            <a:t>Emotion: Disgust       Personality trait: Disagreeableness  </a:t>
          </a:r>
          <a:endParaRPr lang="en-IN" b="1" dirty="0">
            <a:solidFill>
              <a:schemeClr val="tx1"/>
            </a:solidFill>
          </a:endParaRPr>
        </a:p>
      </dgm:t>
    </dgm:pt>
    <dgm:pt modelId="{9C0037C5-9A6A-4E9B-B314-B52E10D8CA14}" type="parTrans" cxnId="{9C6261A4-D0D1-410E-A2D3-D9F1752B7E43}">
      <dgm:prSet/>
      <dgm:spPr/>
      <dgm:t>
        <a:bodyPr/>
        <a:lstStyle/>
        <a:p>
          <a:endParaRPr lang="en-IN"/>
        </a:p>
      </dgm:t>
    </dgm:pt>
    <dgm:pt modelId="{D50B8014-F7A8-45E7-BB61-09AC05B6472B}" type="sibTrans" cxnId="{9C6261A4-D0D1-410E-A2D3-D9F1752B7E43}">
      <dgm:prSet/>
      <dgm:spPr/>
      <dgm:t>
        <a:bodyPr/>
        <a:lstStyle/>
        <a:p>
          <a:endParaRPr lang="en-IN"/>
        </a:p>
      </dgm:t>
    </dgm:pt>
    <dgm:pt modelId="{20112E96-6F87-4416-ACC2-7DE5BEC8C349}">
      <dgm:prSet phldrT="[Text]"/>
      <dgm:spPr/>
      <dgm:t>
        <a:bodyPr/>
        <a:lstStyle/>
        <a:p>
          <a:r>
            <a:rPr lang="en-US" b="1" dirty="0">
              <a:solidFill>
                <a:schemeClr val="tx1"/>
              </a:solidFill>
            </a:rPr>
            <a:t>Emotion: Happy/ Neutral Personality trait: Openness  </a:t>
          </a:r>
          <a:endParaRPr lang="en-IN" b="1" dirty="0">
            <a:solidFill>
              <a:schemeClr val="tx1"/>
            </a:solidFill>
          </a:endParaRPr>
        </a:p>
      </dgm:t>
    </dgm:pt>
    <dgm:pt modelId="{497AAF4D-9B21-47E4-B647-05F7D89540E0}" type="sibTrans" cxnId="{7466832A-C9FC-4A85-B2C2-A4EADC558C3E}">
      <dgm:prSet/>
      <dgm:spPr/>
      <dgm:t>
        <a:bodyPr/>
        <a:lstStyle/>
        <a:p>
          <a:endParaRPr lang="en-IN"/>
        </a:p>
      </dgm:t>
    </dgm:pt>
    <dgm:pt modelId="{ED02563D-8E2C-4506-B3EC-08859CE99132}" type="parTrans" cxnId="{7466832A-C9FC-4A85-B2C2-A4EADC558C3E}">
      <dgm:prSet/>
      <dgm:spPr/>
      <dgm:t>
        <a:bodyPr/>
        <a:lstStyle/>
        <a:p>
          <a:endParaRPr lang="en-IN"/>
        </a:p>
      </dgm:t>
    </dgm:pt>
    <dgm:pt modelId="{81D64FC0-4B7D-4050-A2F4-F5E3BAED5D4F}">
      <dgm:prSet phldrT="[Text]"/>
      <dgm:spPr/>
      <dgm:t>
        <a:bodyPr/>
        <a:lstStyle/>
        <a:p>
          <a:r>
            <a:rPr lang="en-US" b="1" dirty="0">
              <a:solidFill>
                <a:schemeClr val="tx1"/>
              </a:solidFill>
            </a:rPr>
            <a:t>Emotion: Angry(</a:t>
          </a:r>
          <a:r>
            <a:rPr lang="en-US" b="1" dirty="0" err="1">
              <a:solidFill>
                <a:schemeClr val="tx1"/>
              </a:solidFill>
            </a:rPr>
            <a:t>sidelook</a:t>
          </a:r>
          <a:r>
            <a:rPr lang="en-US" b="1" dirty="0">
              <a:solidFill>
                <a:schemeClr val="tx1"/>
              </a:solidFill>
            </a:rPr>
            <a:t>) Personality trait: Disagreeableness</a:t>
          </a:r>
          <a:endParaRPr lang="en-IN" b="1" dirty="0">
            <a:solidFill>
              <a:schemeClr val="tx1"/>
            </a:solidFill>
          </a:endParaRPr>
        </a:p>
      </dgm:t>
    </dgm:pt>
    <dgm:pt modelId="{6EF4DF2E-3353-4AB9-BBE0-447F432AD123}" type="parTrans" cxnId="{785C31AB-E983-446C-ABF6-1696E9DEDFB8}">
      <dgm:prSet/>
      <dgm:spPr/>
      <dgm:t>
        <a:bodyPr/>
        <a:lstStyle/>
        <a:p>
          <a:endParaRPr lang="en-IN"/>
        </a:p>
      </dgm:t>
    </dgm:pt>
    <dgm:pt modelId="{15A68354-E4CC-40B1-9B9E-0F3663583737}" type="sibTrans" cxnId="{785C31AB-E983-446C-ABF6-1696E9DEDFB8}">
      <dgm:prSet/>
      <dgm:spPr/>
      <dgm:t>
        <a:bodyPr/>
        <a:lstStyle/>
        <a:p>
          <a:endParaRPr lang="en-IN"/>
        </a:p>
      </dgm:t>
    </dgm:pt>
    <dgm:pt modelId="{B4392833-FF21-497D-B2C8-3D10D5A5BC92}" type="pres">
      <dgm:prSet presAssocID="{8F4A0CBC-A893-4D09-9676-75F7022E1C1B}" presName="diagram" presStyleCnt="0">
        <dgm:presLayoutVars>
          <dgm:dir/>
        </dgm:presLayoutVars>
      </dgm:prSet>
      <dgm:spPr/>
    </dgm:pt>
    <dgm:pt modelId="{5928FA13-8958-48AB-9117-A6D4156A3350}" type="pres">
      <dgm:prSet presAssocID="{23C4F3F8-B0AE-44E3-BB84-3F11F25591D8}" presName="composite" presStyleCnt="0"/>
      <dgm:spPr/>
    </dgm:pt>
    <dgm:pt modelId="{3602776C-E643-4014-9E42-0D71A9FA46B8}" type="pres">
      <dgm:prSet presAssocID="{23C4F3F8-B0AE-44E3-BB84-3F11F25591D8}" presName="Image" presStyleLbl="bgShp"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A334554A-4419-4631-AFD0-856B1234194B}" type="pres">
      <dgm:prSet presAssocID="{23C4F3F8-B0AE-44E3-BB84-3F11F25591D8}" presName="Parent" presStyleLbl="node0" presStyleIdx="0" presStyleCnt="3" custLinFactNeighborX="-297" custLinFactNeighborY="-2470">
        <dgm:presLayoutVars>
          <dgm:bulletEnabled val="1"/>
        </dgm:presLayoutVars>
      </dgm:prSet>
      <dgm:spPr/>
    </dgm:pt>
    <dgm:pt modelId="{DFF813AC-DE35-420D-B7F8-F46944816759}" type="pres">
      <dgm:prSet presAssocID="{D50B8014-F7A8-45E7-BB61-09AC05B6472B}" presName="sibTrans" presStyleCnt="0"/>
      <dgm:spPr/>
    </dgm:pt>
    <dgm:pt modelId="{EE4470DC-BE42-40CB-A563-1B626028D65A}" type="pres">
      <dgm:prSet presAssocID="{20112E96-6F87-4416-ACC2-7DE5BEC8C349}" presName="composite" presStyleCnt="0"/>
      <dgm:spPr/>
    </dgm:pt>
    <dgm:pt modelId="{E3FF9BE5-8E85-4CCC-A458-B45885229DAD}" type="pres">
      <dgm:prSet presAssocID="{20112E96-6F87-4416-ACC2-7DE5BEC8C349}" presName="Image" presStyleLbl="bgShp"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8A8F3764-4725-4F13-B39B-FAF4EF0D3F09}" type="pres">
      <dgm:prSet presAssocID="{20112E96-6F87-4416-ACC2-7DE5BEC8C349}" presName="Parent" presStyleLbl="node0" presStyleIdx="1" presStyleCnt="3">
        <dgm:presLayoutVars>
          <dgm:bulletEnabled val="1"/>
        </dgm:presLayoutVars>
      </dgm:prSet>
      <dgm:spPr/>
    </dgm:pt>
    <dgm:pt modelId="{54C7A5C9-E1F9-4A66-B462-445B61A907A1}" type="pres">
      <dgm:prSet presAssocID="{497AAF4D-9B21-47E4-B647-05F7D89540E0}" presName="sibTrans" presStyleCnt="0"/>
      <dgm:spPr/>
    </dgm:pt>
    <dgm:pt modelId="{77FC8571-1AA6-429C-A959-99638A54844F}" type="pres">
      <dgm:prSet presAssocID="{81D64FC0-4B7D-4050-A2F4-F5E3BAED5D4F}" presName="composite" presStyleCnt="0"/>
      <dgm:spPr/>
    </dgm:pt>
    <dgm:pt modelId="{241EA74D-20A8-458F-A6B2-64563BBC1F4A}" type="pres">
      <dgm:prSet presAssocID="{81D64FC0-4B7D-4050-A2F4-F5E3BAED5D4F}" presName="Image" presStyleLbl="bgShp" presStyleIdx="2" presStyleCnt="3" custLinFactNeighborX="-1294" custLinFactNeighborY="-1750"/>
      <dgm:spPr>
        <a:blipFill>
          <a:blip xmlns:r="http://schemas.openxmlformats.org/officeDocument/2006/relationships" r:embed="rId3"/>
          <a:srcRect/>
          <a:stretch>
            <a:fillRect l="-16000" r="-16000"/>
          </a:stretch>
        </a:blipFill>
      </dgm:spPr>
    </dgm:pt>
    <dgm:pt modelId="{C8B85FC6-DB42-4C60-B2E4-6B0968FDDB14}" type="pres">
      <dgm:prSet presAssocID="{81D64FC0-4B7D-4050-A2F4-F5E3BAED5D4F}" presName="Parent" presStyleLbl="node0" presStyleIdx="2" presStyleCnt="3">
        <dgm:presLayoutVars>
          <dgm:bulletEnabled val="1"/>
        </dgm:presLayoutVars>
      </dgm:prSet>
      <dgm:spPr/>
    </dgm:pt>
  </dgm:ptLst>
  <dgm:cxnLst>
    <dgm:cxn modelId="{7466832A-C9FC-4A85-B2C2-A4EADC558C3E}" srcId="{8F4A0CBC-A893-4D09-9676-75F7022E1C1B}" destId="{20112E96-6F87-4416-ACC2-7DE5BEC8C349}" srcOrd="1" destOrd="0" parTransId="{ED02563D-8E2C-4506-B3EC-08859CE99132}" sibTransId="{497AAF4D-9B21-47E4-B647-05F7D89540E0}"/>
    <dgm:cxn modelId="{9C6261A4-D0D1-410E-A2D3-D9F1752B7E43}" srcId="{8F4A0CBC-A893-4D09-9676-75F7022E1C1B}" destId="{23C4F3F8-B0AE-44E3-BB84-3F11F25591D8}" srcOrd="0" destOrd="0" parTransId="{9C0037C5-9A6A-4E9B-B314-B52E10D8CA14}" sibTransId="{D50B8014-F7A8-45E7-BB61-09AC05B6472B}"/>
    <dgm:cxn modelId="{785C31AB-E983-446C-ABF6-1696E9DEDFB8}" srcId="{8F4A0CBC-A893-4D09-9676-75F7022E1C1B}" destId="{81D64FC0-4B7D-4050-A2F4-F5E3BAED5D4F}" srcOrd="2" destOrd="0" parTransId="{6EF4DF2E-3353-4AB9-BBE0-447F432AD123}" sibTransId="{15A68354-E4CC-40B1-9B9E-0F3663583737}"/>
    <dgm:cxn modelId="{4195F3BA-4094-4814-91FF-B04D5E9C61D7}" type="presOf" srcId="{20112E96-6F87-4416-ACC2-7DE5BEC8C349}" destId="{8A8F3764-4725-4F13-B39B-FAF4EF0D3F09}" srcOrd="0" destOrd="0" presId="urn:microsoft.com/office/officeart/2008/layout/BendingPictureCaption"/>
    <dgm:cxn modelId="{48E713CA-DEB4-4574-9E0E-F047879806BA}" type="presOf" srcId="{8F4A0CBC-A893-4D09-9676-75F7022E1C1B}" destId="{B4392833-FF21-497D-B2C8-3D10D5A5BC92}" srcOrd="0" destOrd="0" presId="urn:microsoft.com/office/officeart/2008/layout/BendingPictureCaption"/>
    <dgm:cxn modelId="{144543DD-AE83-45C7-A4F6-5F76DEED6206}" type="presOf" srcId="{23C4F3F8-B0AE-44E3-BB84-3F11F25591D8}" destId="{A334554A-4419-4631-AFD0-856B1234194B}" srcOrd="0" destOrd="0" presId="urn:microsoft.com/office/officeart/2008/layout/BendingPictureCaption"/>
    <dgm:cxn modelId="{E26100DF-42B0-4AF1-92DA-51C79D884546}" type="presOf" srcId="{81D64FC0-4B7D-4050-A2F4-F5E3BAED5D4F}" destId="{C8B85FC6-DB42-4C60-B2E4-6B0968FDDB14}" srcOrd="0" destOrd="0" presId="urn:microsoft.com/office/officeart/2008/layout/BendingPictureCaption"/>
    <dgm:cxn modelId="{0BDAF271-A77C-4646-A23F-04C5EE3D84CA}" type="presParOf" srcId="{B4392833-FF21-497D-B2C8-3D10D5A5BC92}" destId="{5928FA13-8958-48AB-9117-A6D4156A3350}" srcOrd="0" destOrd="0" presId="urn:microsoft.com/office/officeart/2008/layout/BendingPictureCaption"/>
    <dgm:cxn modelId="{03BBEFFE-9335-4A16-AF44-BAE624703C5C}" type="presParOf" srcId="{5928FA13-8958-48AB-9117-A6D4156A3350}" destId="{3602776C-E643-4014-9E42-0D71A9FA46B8}" srcOrd="0" destOrd="0" presId="urn:microsoft.com/office/officeart/2008/layout/BendingPictureCaption"/>
    <dgm:cxn modelId="{92F63C77-E91E-4DE2-8FD1-CB68AB8F895C}" type="presParOf" srcId="{5928FA13-8958-48AB-9117-A6D4156A3350}" destId="{A334554A-4419-4631-AFD0-856B1234194B}" srcOrd="1" destOrd="0" presId="urn:microsoft.com/office/officeart/2008/layout/BendingPictureCaption"/>
    <dgm:cxn modelId="{60D47E4C-55D6-44ED-86F0-4E4E1FBB48C7}" type="presParOf" srcId="{B4392833-FF21-497D-B2C8-3D10D5A5BC92}" destId="{DFF813AC-DE35-420D-B7F8-F46944816759}" srcOrd="1" destOrd="0" presId="urn:microsoft.com/office/officeart/2008/layout/BendingPictureCaption"/>
    <dgm:cxn modelId="{0881DCD9-E18F-4023-B1A4-CC9BD68385DA}" type="presParOf" srcId="{B4392833-FF21-497D-B2C8-3D10D5A5BC92}" destId="{EE4470DC-BE42-40CB-A563-1B626028D65A}" srcOrd="2" destOrd="0" presId="urn:microsoft.com/office/officeart/2008/layout/BendingPictureCaption"/>
    <dgm:cxn modelId="{64D7CC8B-63EB-4A46-965D-FA93CEEB65C7}" type="presParOf" srcId="{EE4470DC-BE42-40CB-A563-1B626028D65A}" destId="{E3FF9BE5-8E85-4CCC-A458-B45885229DAD}" srcOrd="0" destOrd="0" presId="urn:microsoft.com/office/officeart/2008/layout/BendingPictureCaption"/>
    <dgm:cxn modelId="{147913C9-49E1-4BB3-BCF5-D2630A9C1696}" type="presParOf" srcId="{EE4470DC-BE42-40CB-A563-1B626028D65A}" destId="{8A8F3764-4725-4F13-B39B-FAF4EF0D3F09}" srcOrd="1" destOrd="0" presId="urn:microsoft.com/office/officeart/2008/layout/BendingPictureCaption"/>
    <dgm:cxn modelId="{CC7D952B-85D8-4C14-BC86-BA2F7CDABDE3}" type="presParOf" srcId="{B4392833-FF21-497D-B2C8-3D10D5A5BC92}" destId="{54C7A5C9-E1F9-4A66-B462-445B61A907A1}" srcOrd="3" destOrd="0" presId="urn:microsoft.com/office/officeart/2008/layout/BendingPictureCaption"/>
    <dgm:cxn modelId="{8A1362F7-AD20-4C0D-A8DD-EC369D61DF1E}" type="presParOf" srcId="{B4392833-FF21-497D-B2C8-3D10D5A5BC92}" destId="{77FC8571-1AA6-429C-A959-99638A54844F}" srcOrd="4" destOrd="0" presId="urn:microsoft.com/office/officeart/2008/layout/BendingPictureCaption"/>
    <dgm:cxn modelId="{56D346E6-E56E-4EDB-8048-8E8B7F107C8A}" type="presParOf" srcId="{77FC8571-1AA6-429C-A959-99638A54844F}" destId="{241EA74D-20A8-458F-A6B2-64563BBC1F4A}" srcOrd="0" destOrd="0" presId="urn:microsoft.com/office/officeart/2008/layout/BendingPictureCaption"/>
    <dgm:cxn modelId="{0899783F-B2B8-4471-8AE3-33BA4C1B0975}" type="presParOf" srcId="{77FC8571-1AA6-429C-A959-99638A54844F}" destId="{C8B85FC6-DB42-4C60-B2E4-6B0968FDDB14}"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F0B6F-3110-4572-85C3-D8A7DF9CFC99}">
      <dsp:nvSpPr>
        <dsp:cNvPr id="0" name=""/>
        <dsp:cNvSpPr/>
      </dsp:nvSpPr>
      <dsp:spPr>
        <a:xfrm rot="5400000">
          <a:off x="-285072" y="287786"/>
          <a:ext cx="1900483" cy="133033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Convolutional layers </a:t>
          </a:r>
          <a:endParaRPr lang="en-IN" sz="1600" b="1" kern="1200" dirty="0">
            <a:solidFill>
              <a:schemeClr val="tx1"/>
            </a:solidFill>
          </a:endParaRPr>
        </a:p>
      </dsp:txBody>
      <dsp:txXfrm rot="-5400000">
        <a:off x="1" y="667882"/>
        <a:ext cx="1330338" cy="570145"/>
      </dsp:txXfrm>
    </dsp:sp>
    <dsp:sp modelId="{E49CF6D4-BAB4-44EC-86C3-E5DF8DF304D6}">
      <dsp:nvSpPr>
        <dsp:cNvPr id="0" name=""/>
        <dsp:cNvSpPr/>
      </dsp:nvSpPr>
      <dsp:spPr>
        <a:xfrm rot="5400000">
          <a:off x="4432187" y="-3099134"/>
          <a:ext cx="1235314" cy="7439011"/>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Convolutional layers apply convolution operations to the input data using filters </a:t>
          </a:r>
          <a:endParaRPr lang="en-IN" sz="1600" kern="1200" dirty="0"/>
        </a:p>
        <a:p>
          <a:pPr marL="171450" lvl="1" indent="-171450" algn="l" defTabSz="711200">
            <a:lnSpc>
              <a:spcPct val="90000"/>
            </a:lnSpc>
            <a:spcBef>
              <a:spcPct val="0"/>
            </a:spcBef>
            <a:spcAft>
              <a:spcPct val="15000"/>
            </a:spcAft>
            <a:buChar char="•"/>
          </a:pPr>
          <a:r>
            <a:rPr lang="en-US" sz="1600" b="0" i="0" kern="1200" dirty="0"/>
            <a:t>These filters slide over the input to detect patterns, edges, and textures at different spatial positions</a:t>
          </a:r>
          <a:endParaRPr lang="en-IN" sz="1600" kern="1200" dirty="0"/>
        </a:p>
      </dsp:txBody>
      <dsp:txXfrm rot="-5400000">
        <a:off x="1330339" y="63017"/>
        <a:ext cx="7378708" cy="1114708"/>
      </dsp:txXfrm>
    </dsp:sp>
    <dsp:sp modelId="{51C55508-EFA6-4A76-8353-C95B32C3BCFD}">
      <dsp:nvSpPr>
        <dsp:cNvPr id="0" name=""/>
        <dsp:cNvSpPr/>
      </dsp:nvSpPr>
      <dsp:spPr>
        <a:xfrm rot="5400000">
          <a:off x="-285072" y="1997067"/>
          <a:ext cx="1900483" cy="133033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Activation function </a:t>
          </a:r>
          <a:endParaRPr lang="en-IN" sz="1600" b="1" kern="1200" dirty="0">
            <a:solidFill>
              <a:schemeClr val="tx1"/>
            </a:solidFill>
          </a:endParaRPr>
        </a:p>
      </dsp:txBody>
      <dsp:txXfrm rot="-5400000">
        <a:off x="1" y="2377163"/>
        <a:ext cx="1330338" cy="570145"/>
      </dsp:txXfrm>
    </dsp:sp>
    <dsp:sp modelId="{0E7A359E-9290-4DAB-BE11-6E56D7641788}">
      <dsp:nvSpPr>
        <dsp:cNvPr id="0" name=""/>
        <dsp:cNvSpPr/>
      </dsp:nvSpPr>
      <dsp:spPr>
        <a:xfrm rot="5400000">
          <a:off x="4432187" y="-1418821"/>
          <a:ext cx="1235314" cy="7439011"/>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After the convolution operation, an activation function like </a:t>
          </a:r>
          <a:r>
            <a:rPr lang="en-US" sz="1600" b="0" i="0" kern="1200" dirty="0" err="1"/>
            <a:t>ReLU</a:t>
          </a:r>
          <a:r>
            <a:rPr lang="en-US" sz="1600" b="0" i="0" kern="1200" dirty="0"/>
            <a:t> (Rectified Linear Unit) is applied element-wise to introduce non-linearity. </a:t>
          </a:r>
          <a:endParaRPr lang="en-IN" sz="1600" kern="1200" dirty="0"/>
        </a:p>
        <a:p>
          <a:pPr marL="171450" lvl="1" indent="-171450" algn="l" defTabSz="711200">
            <a:lnSpc>
              <a:spcPct val="90000"/>
            </a:lnSpc>
            <a:spcBef>
              <a:spcPct val="0"/>
            </a:spcBef>
            <a:spcAft>
              <a:spcPct val="15000"/>
            </a:spcAft>
            <a:buChar char="•"/>
          </a:pPr>
          <a:r>
            <a:rPr lang="en-US" sz="1600" b="0" i="0" kern="1200" dirty="0" err="1"/>
            <a:t>ReLU</a:t>
          </a:r>
          <a:r>
            <a:rPr lang="en-US" sz="1600" b="0" i="0" kern="1200" dirty="0"/>
            <a:t> helps the network learn complex patterns and relationships within the data by introducing non-linearities into the model.</a:t>
          </a:r>
          <a:endParaRPr lang="en-IN" sz="1600" kern="1200" dirty="0"/>
        </a:p>
      </dsp:txBody>
      <dsp:txXfrm rot="-5400000">
        <a:off x="1330339" y="1743330"/>
        <a:ext cx="7378708" cy="1114708"/>
      </dsp:txXfrm>
    </dsp:sp>
    <dsp:sp modelId="{0A626B36-3624-41CA-9567-8A875C53B93F}">
      <dsp:nvSpPr>
        <dsp:cNvPr id="0" name=""/>
        <dsp:cNvSpPr/>
      </dsp:nvSpPr>
      <dsp:spPr>
        <a:xfrm rot="5400000">
          <a:off x="-285072" y="3706349"/>
          <a:ext cx="1900483" cy="133033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Pooling layers </a:t>
          </a:r>
          <a:endParaRPr lang="en-IN" sz="1600" b="1" kern="1200" dirty="0">
            <a:solidFill>
              <a:schemeClr val="tx1"/>
            </a:solidFill>
          </a:endParaRPr>
        </a:p>
      </dsp:txBody>
      <dsp:txXfrm rot="-5400000">
        <a:off x="1" y="4086445"/>
        <a:ext cx="1330338" cy="570145"/>
      </dsp:txXfrm>
    </dsp:sp>
    <dsp:sp modelId="{79A12BEB-8DED-44A7-B514-F75374616683}">
      <dsp:nvSpPr>
        <dsp:cNvPr id="0" name=""/>
        <dsp:cNvSpPr/>
      </dsp:nvSpPr>
      <dsp:spPr>
        <a:xfrm rot="5400000">
          <a:off x="4432187" y="319428"/>
          <a:ext cx="1235314" cy="7439011"/>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Pooling layers down sample the spatial dimensions of the previous layer's output (feature maps) while retaining the most important information.</a:t>
          </a:r>
          <a:endParaRPr lang="en-IN" sz="1600" kern="1200" dirty="0"/>
        </a:p>
        <a:p>
          <a:pPr marL="171450" lvl="1" indent="-171450" algn="l" defTabSz="711200">
            <a:lnSpc>
              <a:spcPct val="90000"/>
            </a:lnSpc>
            <a:spcBef>
              <a:spcPct val="0"/>
            </a:spcBef>
            <a:spcAft>
              <a:spcPct val="15000"/>
            </a:spcAft>
            <a:buChar char="•"/>
          </a:pPr>
          <a:r>
            <a:rPr lang="en-US" sz="1600" b="0" i="0" kern="1200" dirty="0"/>
            <a:t>Common pooling operations include max-pooling and average-pooling.</a:t>
          </a:r>
          <a:endParaRPr lang="en-IN" sz="1600" kern="1200" dirty="0"/>
        </a:p>
      </dsp:txBody>
      <dsp:txXfrm rot="-5400000">
        <a:off x="1330339" y="3481580"/>
        <a:ext cx="7378708" cy="1114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E54AF-2331-4628-86BA-8A6AFD7DE408}">
      <dsp:nvSpPr>
        <dsp:cNvPr id="0" name=""/>
        <dsp:cNvSpPr/>
      </dsp:nvSpPr>
      <dsp:spPr>
        <a:xfrm rot="16200000">
          <a:off x="-1176892" y="1178183"/>
          <a:ext cx="5715000" cy="3358632"/>
        </a:xfrm>
        <a:prstGeom prst="flowChartManualOperati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466" bIns="0" numCol="1" spcCol="1270" anchor="t" anchorCtr="0">
          <a:noAutofit/>
        </a:bodyPr>
        <a:lstStyle/>
        <a:p>
          <a:pPr marL="0" lvl="0" indent="0" algn="l" defTabSz="800100">
            <a:lnSpc>
              <a:spcPct val="90000"/>
            </a:lnSpc>
            <a:spcBef>
              <a:spcPct val="0"/>
            </a:spcBef>
            <a:spcAft>
              <a:spcPct val="35000"/>
            </a:spcAft>
            <a:buNone/>
          </a:pPr>
          <a:r>
            <a:rPr lang="en-IN" sz="1800" b="1" i="0" u="sng" kern="1200" dirty="0">
              <a:solidFill>
                <a:schemeClr val="tx1"/>
              </a:solidFill>
            </a:rPr>
            <a:t>Fully Connected Layers</a:t>
          </a:r>
          <a:endParaRPr lang="en-IN" sz="1800" b="1" u="sng" kern="1200" dirty="0">
            <a:solidFill>
              <a:schemeClr val="tx1"/>
            </a:solidFill>
          </a:endParaRPr>
        </a:p>
        <a:p>
          <a:pPr marL="114300" lvl="1" indent="-114300" algn="l" defTabSz="622300">
            <a:lnSpc>
              <a:spcPct val="150000"/>
            </a:lnSpc>
            <a:spcBef>
              <a:spcPct val="0"/>
            </a:spcBef>
            <a:spcAft>
              <a:spcPct val="15000"/>
            </a:spcAft>
            <a:buChar char="•"/>
          </a:pPr>
          <a:r>
            <a:rPr lang="en-US" sz="1400" b="0" i="0" kern="1200" dirty="0">
              <a:solidFill>
                <a:schemeClr val="tx1"/>
              </a:solidFill>
            </a:rPr>
            <a:t>In CNNs, these layers are typically found towards the end of the network and are responsible for making predictions using </a:t>
          </a:r>
          <a:r>
            <a:rPr lang="en-US" sz="1400" b="0" i="0" kern="1200" dirty="0" err="1">
              <a:solidFill>
                <a:schemeClr val="tx1"/>
              </a:solidFill>
            </a:rPr>
            <a:t>softmax</a:t>
          </a:r>
          <a:r>
            <a:rPr lang="en-US" sz="1400" b="0" i="0" kern="1200" dirty="0">
              <a:solidFill>
                <a:schemeClr val="tx1"/>
              </a:solidFill>
            </a:rPr>
            <a:t> (multi-class) or sigmoid (binary). </a:t>
          </a:r>
          <a:endParaRPr lang="en-IN" sz="1400" b="0" kern="1200" dirty="0">
            <a:solidFill>
              <a:schemeClr val="tx1"/>
            </a:solidFill>
          </a:endParaRPr>
        </a:p>
        <a:p>
          <a:pPr marL="114300" lvl="1" indent="-114300" algn="l" defTabSz="622300">
            <a:lnSpc>
              <a:spcPct val="150000"/>
            </a:lnSpc>
            <a:spcBef>
              <a:spcPct val="0"/>
            </a:spcBef>
            <a:spcAft>
              <a:spcPct val="15000"/>
            </a:spcAft>
            <a:buChar char="•"/>
          </a:pPr>
          <a:r>
            <a:rPr lang="en-US" sz="1400" b="0" i="0" kern="1200" dirty="0">
              <a:solidFill>
                <a:schemeClr val="tx1"/>
              </a:solidFill>
            </a:rPr>
            <a:t>Before passing the output of the pooling layers to the fully connected layers, the multi-dimensional tensor is flattened into a one-dimensional vector known as flattening. </a:t>
          </a:r>
          <a:endParaRPr lang="en-IN" sz="1400" b="0" kern="1200" dirty="0">
            <a:solidFill>
              <a:schemeClr val="tx1"/>
            </a:solidFill>
          </a:endParaRPr>
        </a:p>
      </dsp:txBody>
      <dsp:txXfrm rot="5400000">
        <a:off x="1292" y="1142999"/>
        <a:ext cx="3358632" cy="3429000"/>
      </dsp:txXfrm>
    </dsp:sp>
    <dsp:sp modelId="{D31F6A0A-AD10-4C48-836F-15D6707D1360}">
      <dsp:nvSpPr>
        <dsp:cNvPr id="0" name=""/>
        <dsp:cNvSpPr/>
      </dsp:nvSpPr>
      <dsp:spPr>
        <a:xfrm rot="16200000">
          <a:off x="2433637" y="1178183"/>
          <a:ext cx="5715000" cy="3358632"/>
        </a:xfrm>
        <a:prstGeom prst="flowChartManualOperati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466" bIns="0" numCol="1" spcCol="1270" anchor="t" anchorCtr="0">
          <a:noAutofit/>
        </a:bodyPr>
        <a:lstStyle/>
        <a:p>
          <a:pPr marL="0" lvl="0" indent="0" algn="l" defTabSz="800100">
            <a:lnSpc>
              <a:spcPct val="90000"/>
            </a:lnSpc>
            <a:spcBef>
              <a:spcPct val="0"/>
            </a:spcBef>
            <a:spcAft>
              <a:spcPct val="35000"/>
            </a:spcAft>
            <a:buNone/>
          </a:pPr>
          <a:r>
            <a:rPr lang="en-IN" sz="1800" b="1" i="0" u="sng" kern="1200" dirty="0">
              <a:solidFill>
                <a:schemeClr val="tx1"/>
              </a:solidFill>
            </a:rPr>
            <a:t>Dropout</a:t>
          </a:r>
          <a:endParaRPr lang="en-IN" sz="1800" b="1" u="sng" kern="1200" dirty="0">
            <a:solidFill>
              <a:schemeClr val="tx1"/>
            </a:solidFill>
          </a:endParaRPr>
        </a:p>
        <a:p>
          <a:pPr marL="114300" lvl="1" indent="-114300" algn="l" defTabSz="622300">
            <a:lnSpc>
              <a:spcPct val="150000"/>
            </a:lnSpc>
            <a:spcBef>
              <a:spcPct val="0"/>
            </a:spcBef>
            <a:spcAft>
              <a:spcPct val="15000"/>
            </a:spcAft>
            <a:buChar char="•"/>
          </a:pPr>
          <a:r>
            <a:rPr lang="en-IN" sz="1400" b="0" i="0" kern="1200" dirty="0">
              <a:solidFill>
                <a:schemeClr val="tx1"/>
              </a:solidFill>
            </a:rPr>
            <a:t>Dropout is a regularization technique which helps prevent overfitting </a:t>
          </a:r>
          <a:endParaRPr lang="en-IN" sz="1400" b="0" kern="1200" dirty="0">
            <a:solidFill>
              <a:schemeClr val="tx1"/>
            </a:solidFill>
          </a:endParaRPr>
        </a:p>
        <a:p>
          <a:pPr marL="114300" lvl="1" indent="-114300" algn="l" defTabSz="622300">
            <a:lnSpc>
              <a:spcPct val="150000"/>
            </a:lnSpc>
            <a:spcBef>
              <a:spcPct val="0"/>
            </a:spcBef>
            <a:spcAft>
              <a:spcPct val="15000"/>
            </a:spcAft>
            <a:buChar char="•"/>
          </a:pPr>
          <a:r>
            <a:rPr lang="en-US" sz="1400" b="0" i="0" kern="1200" dirty="0">
              <a:solidFill>
                <a:schemeClr val="tx1"/>
              </a:solidFill>
            </a:rPr>
            <a:t>Dropout improves the network's generalization ability. </a:t>
          </a:r>
          <a:endParaRPr lang="en-IN" sz="1400" b="0" kern="1200" dirty="0">
            <a:solidFill>
              <a:schemeClr val="tx1"/>
            </a:solidFill>
          </a:endParaRPr>
        </a:p>
        <a:p>
          <a:pPr marL="114300" lvl="1" indent="-114300" algn="l" defTabSz="622300">
            <a:lnSpc>
              <a:spcPct val="150000"/>
            </a:lnSpc>
            <a:spcBef>
              <a:spcPct val="0"/>
            </a:spcBef>
            <a:spcAft>
              <a:spcPct val="15000"/>
            </a:spcAft>
            <a:buChar char="•"/>
          </a:pPr>
          <a:r>
            <a:rPr lang="en-US" sz="1400" b="0" i="0" kern="1200" dirty="0">
              <a:solidFill>
                <a:schemeClr val="tx1"/>
              </a:solidFill>
            </a:rPr>
            <a:t>Normalization helps stabilize and speed up the training process by ensuring that the inputs to activation functions are within a certain range.</a:t>
          </a:r>
          <a:endParaRPr lang="en-IN" sz="1400" b="0" kern="1200" dirty="0">
            <a:solidFill>
              <a:schemeClr val="tx1"/>
            </a:solidFill>
          </a:endParaRPr>
        </a:p>
      </dsp:txBody>
      <dsp:txXfrm rot="5400000">
        <a:off x="3611821" y="1142999"/>
        <a:ext cx="3358632" cy="3429000"/>
      </dsp:txXfrm>
    </dsp:sp>
    <dsp:sp modelId="{25133790-366A-4CAB-9166-F4EF3F4B2731}">
      <dsp:nvSpPr>
        <dsp:cNvPr id="0" name=""/>
        <dsp:cNvSpPr/>
      </dsp:nvSpPr>
      <dsp:spPr>
        <a:xfrm rot="16200000">
          <a:off x="6045458" y="1178183"/>
          <a:ext cx="5715000" cy="3358632"/>
        </a:xfrm>
        <a:prstGeom prst="flowChartManualOperati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466" bIns="0" numCol="1" spcCol="1270" anchor="t" anchorCtr="0">
          <a:noAutofit/>
        </a:bodyPr>
        <a:lstStyle/>
        <a:p>
          <a:pPr marL="0" lvl="0" indent="0" algn="l" defTabSz="800100">
            <a:lnSpc>
              <a:spcPct val="150000"/>
            </a:lnSpc>
            <a:spcBef>
              <a:spcPct val="0"/>
            </a:spcBef>
            <a:spcAft>
              <a:spcPct val="35000"/>
            </a:spcAft>
            <a:buNone/>
          </a:pPr>
          <a:r>
            <a:rPr lang="en-US" sz="1800" b="1" u="sng" kern="1200" dirty="0">
              <a:solidFill>
                <a:schemeClr val="tx1"/>
              </a:solidFill>
            </a:rPr>
            <a:t>Padding </a:t>
          </a:r>
          <a:endParaRPr lang="en-IN" sz="1800" b="1" u="sng" kern="1200" dirty="0">
            <a:solidFill>
              <a:schemeClr val="tx1"/>
            </a:solidFill>
          </a:endParaRPr>
        </a:p>
        <a:p>
          <a:pPr marL="114300" lvl="1" indent="-114300" algn="l" defTabSz="622300">
            <a:lnSpc>
              <a:spcPct val="150000"/>
            </a:lnSpc>
            <a:spcBef>
              <a:spcPct val="0"/>
            </a:spcBef>
            <a:spcAft>
              <a:spcPct val="15000"/>
            </a:spcAft>
            <a:buChar char="•"/>
          </a:pPr>
          <a:r>
            <a:rPr lang="en-US" sz="1400" b="0" i="0" kern="1200" dirty="0">
              <a:solidFill>
                <a:schemeClr val="tx1"/>
              </a:solidFill>
            </a:rPr>
            <a:t>Padding involves adding extra border pixels around the input data. </a:t>
          </a:r>
          <a:endParaRPr lang="en-IN" sz="1400" b="0" kern="1200" dirty="0">
            <a:solidFill>
              <a:schemeClr val="tx1"/>
            </a:solidFill>
          </a:endParaRPr>
        </a:p>
        <a:p>
          <a:pPr marL="114300" lvl="1" indent="-114300" algn="l" defTabSz="622300">
            <a:lnSpc>
              <a:spcPct val="150000"/>
            </a:lnSpc>
            <a:spcBef>
              <a:spcPct val="0"/>
            </a:spcBef>
            <a:spcAft>
              <a:spcPct val="15000"/>
            </a:spcAft>
            <a:buChar char="•"/>
          </a:pPr>
          <a:r>
            <a:rPr lang="en-US" sz="1400" b="0" i="0" kern="1200" dirty="0">
              <a:solidFill>
                <a:schemeClr val="tx1"/>
              </a:solidFill>
            </a:rPr>
            <a:t>Padding ensures that the spatial dimensions of the feature maps remain consistent after convolution and pooling operations. </a:t>
          </a:r>
          <a:endParaRPr lang="en-IN" sz="1400" b="0" kern="1200" dirty="0">
            <a:solidFill>
              <a:schemeClr val="tx1"/>
            </a:solidFill>
          </a:endParaRPr>
        </a:p>
        <a:p>
          <a:pPr marL="114300" lvl="1" indent="-114300" algn="l" defTabSz="622300">
            <a:lnSpc>
              <a:spcPct val="150000"/>
            </a:lnSpc>
            <a:spcBef>
              <a:spcPct val="0"/>
            </a:spcBef>
            <a:spcAft>
              <a:spcPct val="15000"/>
            </a:spcAft>
            <a:buChar char="•"/>
          </a:pPr>
          <a:r>
            <a:rPr lang="en-US" sz="1400" b="0" i="0" kern="1200" dirty="0">
              <a:solidFill>
                <a:schemeClr val="tx1"/>
              </a:solidFill>
            </a:rPr>
            <a:t>It is especially useful in preserving information at the edges of images.</a:t>
          </a:r>
          <a:endParaRPr lang="en-IN" sz="1400" b="0" kern="1200" dirty="0">
            <a:solidFill>
              <a:schemeClr val="tx1"/>
            </a:solidFill>
          </a:endParaRPr>
        </a:p>
      </dsp:txBody>
      <dsp:txXfrm rot="5400000">
        <a:off x="7223642" y="1142999"/>
        <a:ext cx="3358632" cy="3429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3B007-78CD-4957-9010-FF0F9881D9E9}">
      <dsp:nvSpPr>
        <dsp:cNvPr id="0" name=""/>
        <dsp:cNvSpPr/>
      </dsp:nvSpPr>
      <dsp:spPr>
        <a:xfrm>
          <a:off x="2983255" y="1163619"/>
          <a:ext cx="663892" cy="102912"/>
        </a:xfrm>
        <a:custGeom>
          <a:avLst/>
          <a:gdLst/>
          <a:ahLst/>
          <a:cxnLst/>
          <a:rect l="0" t="0" r="0" b="0"/>
          <a:pathLst>
            <a:path>
              <a:moveTo>
                <a:pt x="0" y="102912"/>
              </a:moveTo>
              <a:lnTo>
                <a:pt x="349046" y="102912"/>
              </a:lnTo>
              <a:lnTo>
                <a:pt x="349046" y="0"/>
              </a:lnTo>
              <a:lnTo>
                <a:pt x="663892" y="0"/>
              </a:lnTo>
            </a:path>
          </a:pathLst>
        </a:custGeom>
        <a:noFill/>
        <a:ln w="12700" cap="rnd" cmpd="sng" algn="ctr">
          <a:solidFill>
            <a:schemeClr val="accent2">
              <a:hueOff val="0"/>
              <a:satOff val="0"/>
              <a:lumOff val="0"/>
              <a:alphaOff val="0"/>
            </a:schemeClr>
          </a:solidFill>
          <a:prstDash val="solid"/>
          <a:tailEnd type="arrow"/>
        </a:ln>
        <a:effectLst/>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297649" y="1211642"/>
        <a:ext cx="35103" cy="6865"/>
      </dsp:txXfrm>
    </dsp:sp>
    <dsp:sp modelId="{4A79920A-34C9-4DDD-85EE-97304A631789}">
      <dsp:nvSpPr>
        <dsp:cNvPr id="0" name=""/>
        <dsp:cNvSpPr/>
      </dsp:nvSpPr>
      <dsp:spPr>
        <a:xfrm>
          <a:off x="0" y="371015"/>
          <a:ext cx="2985055" cy="1791033"/>
        </a:xfrm>
        <a:prstGeom prst="rect">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u="sng" kern="1200" dirty="0"/>
            <a:t>Data Collection</a:t>
          </a:r>
          <a:r>
            <a:rPr lang="en-US" sz="2400" kern="1200" dirty="0"/>
            <a:t>: </a:t>
          </a:r>
        </a:p>
        <a:p>
          <a:pPr marL="0" lvl="0" indent="0" algn="ctr" defTabSz="1066800">
            <a:lnSpc>
              <a:spcPct val="90000"/>
            </a:lnSpc>
            <a:spcBef>
              <a:spcPct val="0"/>
            </a:spcBef>
            <a:spcAft>
              <a:spcPct val="35000"/>
            </a:spcAft>
            <a:buNone/>
          </a:pPr>
          <a:r>
            <a:rPr lang="en-US" sz="2400" kern="1200" dirty="0"/>
            <a:t>Gather diverse datasets for facial expressions </a:t>
          </a:r>
        </a:p>
      </dsp:txBody>
      <dsp:txXfrm>
        <a:off x="0" y="371015"/>
        <a:ext cx="2985055" cy="1791033"/>
      </dsp:txXfrm>
    </dsp:sp>
    <dsp:sp modelId="{DE9AA88F-F0AB-4E1D-BFAE-5D13BCD7858A}">
      <dsp:nvSpPr>
        <dsp:cNvPr id="0" name=""/>
        <dsp:cNvSpPr/>
      </dsp:nvSpPr>
      <dsp:spPr>
        <a:xfrm>
          <a:off x="6662802" y="1117899"/>
          <a:ext cx="655962" cy="91440"/>
        </a:xfrm>
        <a:custGeom>
          <a:avLst/>
          <a:gdLst/>
          <a:ahLst/>
          <a:cxnLst/>
          <a:rect l="0" t="0" r="0" b="0"/>
          <a:pathLst>
            <a:path>
              <a:moveTo>
                <a:pt x="0" y="45720"/>
              </a:moveTo>
              <a:lnTo>
                <a:pt x="655962" y="45720"/>
              </a:lnTo>
            </a:path>
          </a:pathLst>
        </a:custGeom>
        <a:noFill/>
        <a:ln w="12700" cap="rnd" cmpd="sng" algn="ctr">
          <a:solidFill>
            <a:schemeClr val="accent2">
              <a:hueOff val="0"/>
              <a:satOff val="0"/>
              <a:lumOff val="0"/>
              <a:alphaOff val="0"/>
            </a:schemeClr>
          </a:solidFill>
          <a:prstDash val="solid"/>
          <a:tailEnd type="arrow"/>
        </a:ln>
        <a:effectLst/>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973619" y="1160186"/>
        <a:ext cx="34328" cy="6865"/>
      </dsp:txXfrm>
    </dsp:sp>
    <dsp:sp modelId="{89C58305-558D-4537-BC5D-990FB03F49F2}">
      <dsp:nvSpPr>
        <dsp:cNvPr id="0" name=""/>
        <dsp:cNvSpPr/>
      </dsp:nvSpPr>
      <dsp:spPr>
        <a:xfrm>
          <a:off x="3679547" y="268102"/>
          <a:ext cx="2985055" cy="1791033"/>
        </a:xfrm>
        <a:prstGeom prst="rect">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u="sng" kern="1200" dirty="0"/>
            <a:t>Data preprocessing: </a:t>
          </a:r>
          <a:r>
            <a:rPr lang="en-US" sz="2200" kern="1200" dirty="0"/>
            <a:t>cleaning data to remove noise and extracting relevant features  </a:t>
          </a:r>
          <a:endParaRPr lang="en-IN" sz="2200" kern="1200" dirty="0"/>
        </a:p>
      </dsp:txBody>
      <dsp:txXfrm>
        <a:off x="3679547" y="268102"/>
        <a:ext cx="2985055" cy="1791033"/>
      </dsp:txXfrm>
    </dsp:sp>
    <dsp:sp modelId="{ED06EE2D-D2B9-4A07-B709-C06F763C192E}">
      <dsp:nvSpPr>
        <dsp:cNvPr id="0" name=""/>
        <dsp:cNvSpPr/>
      </dsp:nvSpPr>
      <dsp:spPr>
        <a:xfrm>
          <a:off x="1492527" y="2057335"/>
          <a:ext cx="7351165" cy="683866"/>
        </a:xfrm>
        <a:custGeom>
          <a:avLst/>
          <a:gdLst/>
          <a:ahLst/>
          <a:cxnLst/>
          <a:rect l="0" t="0" r="0" b="0"/>
          <a:pathLst>
            <a:path>
              <a:moveTo>
                <a:pt x="7351165" y="0"/>
              </a:moveTo>
              <a:lnTo>
                <a:pt x="7351165" y="359033"/>
              </a:lnTo>
              <a:lnTo>
                <a:pt x="0" y="359033"/>
              </a:lnTo>
              <a:lnTo>
                <a:pt x="0" y="683866"/>
              </a:lnTo>
            </a:path>
          </a:pathLst>
        </a:custGeom>
        <a:noFill/>
        <a:ln w="12700" cap="rnd" cmpd="sng" algn="ctr">
          <a:solidFill>
            <a:schemeClr val="accent2">
              <a:hueOff val="0"/>
              <a:satOff val="0"/>
              <a:lumOff val="0"/>
              <a:alphaOff val="0"/>
            </a:schemeClr>
          </a:solidFill>
          <a:prstDash val="solid"/>
          <a:tailEnd type="arrow"/>
        </a:ln>
        <a:effectLst/>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83464" y="2395836"/>
        <a:ext cx="369290" cy="6865"/>
      </dsp:txXfrm>
    </dsp:sp>
    <dsp:sp modelId="{CCB91430-8ABF-47C1-AEA7-FA65EE09D5FE}">
      <dsp:nvSpPr>
        <dsp:cNvPr id="0" name=""/>
        <dsp:cNvSpPr/>
      </dsp:nvSpPr>
      <dsp:spPr>
        <a:xfrm>
          <a:off x="7351165" y="268102"/>
          <a:ext cx="2985055" cy="1791033"/>
        </a:xfrm>
        <a:prstGeom prst="rect">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Training CNN for facial recognition using the training data </a:t>
          </a:r>
          <a:endParaRPr lang="en-IN" sz="2200" kern="1200" dirty="0"/>
        </a:p>
      </dsp:txBody>
      <dsp:txXfrm>
        <a:off x="7351165" y="268102"/>
        <a:ext cx="2985055" cy="1791033"/>
      </dsp:txXfrm>
    </dsp:sp>
    <dsp:sp modelId="{80D0C93A-0828-47E2-9B64-9D54EA214CF6}">
      <dsp:nvSpPr>
        <dsp:cNvPr id="0" name=""/>
        <dsp:cNvSpPr/>
      </dsp:nvSpPr>
      <dsp:spPr>
        <a:xfrm>
          <a:off x="2983255" y="3595494"/>
          <a:ext cx="663892" cy="91440"/>
        </a:xfrm>
        <a:custGeom>
          <a:avLst/>
          <a:gdLst/>
          <a:ahLst/>
          <a:cxnLst/>
          <a:rect l="0" t="0" r="0" b="0"/>
          <a:pathLst>
            <a:path>
              <a:moveTo>
                <a:pt x="0" y="73624"/>
              </a:moveTo>
              <a:lnTo>
                <a:pt x="349046" y="73624"/>
              </a:lnTo>
              <a:lnTo>
                <a:pt x="349046" y="45720"/>
              </a:lnTo>
              <a:lnTo>
                <a:pt x="663892" y="45720"/>
              </a:lnTo>
            </a:path>
          </a:pathLst>
        </a:custGeom>
        <a:noFill/>
        <a:ln w="12700" cap="rnd" cmpd="sng" algn="ctr">
          <a:solidFill>
            <a:schemeClr val="accent2">
              <a:hueOff val="0"/>
              <a:satOff val="0"/>
              <a:lumOff val="0"/>
              <a:alphaOff val="0"/>
            </a:schemeClr>
          </a:solidFill>
          <a:prstDash val="solid"/>
          <a:tailEnd type="arrow"/>
        </a:ln>
        <a:effectLst/>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297824" y="3637782"/>
        <a:ext cx="34752" cy="6865"/>
      </dsp:txXfrm>
    </dsp:sp>
    <dsp:sp modelId="{3B16919A-A6A9-48CB-B741-3FABB60BB729}">
      <dsp:nvSpPr>
        <dsp:cNvPr id="0" name=""/>
        <dsp:cNvSpPr/>
      </dsp:nvSpPr>
      <dsp:spPr>
        <a:xfrm>
          <a:off x="0" y="2773602"/>
          <a:ext cx="2985055" cy="1791033"/>
        </a:xfrm>
        <a:prstGeom prst="rect">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u="sng" kern="1200" dirty="0"/>
            <a:t>Real time recognition</a:t>
          </a:r>
          <a:r>
            <a:rPr lang="en-US" sz="2000" b="1" kern="1200" dirty="0"/>
            <a:t>: Implementing the trained models into the system for instant emotion recognition </a:t>
          </a:r>
          <a:endParaRPr lang="en-IN" sz="2000" b="1" kern="1200" dirty="0"/>
        </a:p>
      </dsp:txBody>
      <dsp:txXfrm>
        <a:off x="0" y="2773602"/>
        <a:ext cx="2985055" cy="1791033"/>
      </dsp:txXfrm>
    </dsp:sp>
    <dsp:sp modelId="{8A5D8D26-13E5-462B-AC9E-356D3B846852}">
      <dsp:nvSpPr>
        <dsp:cNvPr id="0" name=""/>
        <dsp:cNvSpPr/>
      </dsp:nvSpPr>
      <dsp:spPr>
        <a:xfrm>
          <a:off x="3679547" y="2745698"/>
          <a:ext cx="2985055" cy="1791033"/>
        </a:xfrm>
        <a:prstGeom prst="rect">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Evaluation &amp; Optimization </a:t>
          </a:r>
          <a:endParaRPr lang="en-IN" sz="2200" b="1" kern="1200" dirty="0"/>
        </a:p>
      </dsp:txBody>
      <dsp:txXfrm>
        <a:off x="3679547" y="2745698"/>
        <a:ext cx="2985055" cy="1791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08EC3-EADE-4C89-BD12-24172D0A1406}">
      <dsp:nvSpPr>
        <dsp:cNvPr id="0" name=""/>
        <dsp:cNvSpPr/>
      </dsp:nvSpPr>
      <dsp:spPr>
        <a:xfrm>
          <a:off x="1523" y="495537"/>
          <a:ext cx="4538571" cy="3353987"/>
        </a:xfrm>
        <a:prstGeom prst="rect">
          <a:avLst/>
        </a:prstGeom>
        <a:blipFill>
          <a:blip xmlns:r="http://schemas.openxmlformats.org/officeDocument/2006/relationships" r:embed="rId1"/>
          <a:srcRect/>
          <a:stretch>
            <a:fillRect l="-16000" r="-16000"/>
          </a:stretch>
        </a:blipFill>
        <a:ln>
          <a:noFill/>
        </a:ln>
        <a:effectLst/>
      </dsp:spPr>
      <dsp:style>
        <a:lnRef idx="0">
          <a:scrgbClr r="0" g="0" b="0"/>
        </a:lnRef>
        <a:fillRef idx="1">
          <a:scrgbClr r="0" g="0" b="0"/>
        </a:fillRef>
        <a:effectRef idx="0">
          <a:scrgbClr r="0" g="0" b="0"/>
        </a:effectRef>
        <a:fontRef idx="minor"/>
      </dsp:style>
    </dsp:sp>
    <dsp:sp modelId="{78D4A034-6787-4C2F-918C-8609761A0225}">
      <dsp:nvSpPr>
        <dsp:cNvPr id="0" name=""/>
        <dsp:cNvSpPr/>
      </dsp:nvSpPr>
      <dsp:spPr>
        <a:xfrm>
          <a:off x="918893" y="3241384"/>
          <a:ext cx="3910896" cy="93985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5000"/>
            </a:spcAft>
            <a:buNone/>
          </a:pPr>
          <a:r>
            <a:rPr lang="en-US" sz="3000" b="1" kern="1200" dirty="0">
              <a:solidFill>
                <a:schemeClr val="tx1"/>
              </a:solidFill>
            </a:rPr>
            <a:t>Neutral face detected</a:t>
          </a:r>
          <a:r>
            <a:rPr lang="en-US" sz="3000" kern="1200" dirty="0"/>
            <a:t> </a:t>
          </a:r>
          <a:endParaRPr lang="en-IN" sz="3000" kern="1200" dirty="0"/>
        </a:p>
      </dsp:txBody>
      <dsp:txXfrm>
        <a:off x="918893" y="3241384"/>
        <a:ext cx="3910896" cy="939853"/>
      </dsp:txXfrm>
    </dsp:sp>
    <dsp:sp modelId="{42372AB4-8D31-4A21-B44F-F7683B799CBE}">
      <dsp:nvSpPr>
        <dsp:cNvPr id="0" name=""/>
        <dsp:cNvSpPr/>
      </dsp:nvSpPr>
      <dsp:spPr>
        <a:xfrm>
          <a:off x="5656175" y="495537"/>
          <a:ext cx="4538571" cy="3353987"/>
        </a:xfrm>
        <a:prstGeom prst="rect">
          <a:avLst/>
        </a:prstGeom>
        <a:blipFill>
          <a:blip xmlns:r="http://schemas.openxmlformats.org/officeDocument/2006/relationships" r:embed="rId2"/>
          <a:srcRect/>
          <a:stretch>
            <a:fillRect l="-16000" r="-16000"/>
          </a:stretch>
        </a:blipFill>
        <a:ln>
          <a:noFill/>
        </a:ln>
        <a:effectLst/>
      </dsp:spPr>
      <dsp:style>
        <a:lnRef idx="0">
          <a:scrgbClr r="0" g="0" b="0"/>
        </a:lnRef>
        <a:fillRef idx="1">
          <a:scrgbClr r="0" g="0" b="0"/>
        </a:fillRef>
        <a:effectRef idx="0">
          <a:scrgbClr r="0" g="0" b="0"/>
        </a:effectRef>
        <a:fontRef idx="minor"/>
      </dsp:style>
    </dsp:sp>
    <dsp:sp modelId="{F60EE926-E5D7-42DA-BCB9-AFA5A1AC9ADE}">
      <dsp:nvSpPr>
        <dsp:cNvPr id="0" name=""/>
        <dsp:cNvSpPr/>
      </dsp:nvSpPr>
      <dsp:spPr>
        <a:xfrm>
          <a:off x="6573545" y="3241384"/>
          <a:ext cx="3910896" cy="93985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5000"/>
            </a:spcAft>
            <a:buNone/>
          </a:pPr>
          <a:r>
            <a:rPr lang="en-US" sz="3000" b="1" kern="1200" dirty="0">
              <a:solidFill>
                <a:schemeClr val="tx1"/>
              </a:solidFill>
            </a:rPr>
            <a:t>Emotion fear detected </a:t>
          </a:r>
          <a:endParaRPr lang="en-IN" sz="3000" b="1" kern="1200" dirty="0">
            <a:solidFill>
              <a:schemeClr val="tx1"/>
            </a:solidFill>
          </a:endParaRPr>
        </a:p>
      </dsp:txBody>
      <dsp:txXfrm>
        <a:off x="6573545" y="3241384"/>
        <a:ext cx="3910896" cy="9398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DAC0D-3915-4F7F-BD3A-99E96249665A}">
      <dsp:nvSpPr>
        <dsp:cNvPr id="0" name=""/>
        <dsp:cNvSpPr/>
      </dsp:nvSpPr>
      <dsp:spPr>
        <a:xfrm>
          <a:off x="1283129" y="355750"/>
          <a:ext cx="3308728" cy="2126731"/>
        </a:xfrm>
        <a:prstGeom prst="rect">
          <a:avLst/>
        </a:prstGeom>
        <a:blipFill>
          <a:blip xmlns:r="http://schemas.openxmlformats.org/officeDocument/2006/relationships" r:embed="rId1"/>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0228C0-95AB-45CC-B788-F9F368660D17}">
      <dsp:nvSpPr>
        <dsp:cNvPr id="0" name=""/>
        <dsp:cNvSpPr/>
      </dsp:nvSpPr>
      <dsp:spPr>
        <a:xfrm>
          <a:off x="2164846" y="84137"/>
          <a:ext cx="2265429" cy="33052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Happy face detected </a:t>
          </a:r>
          <a:endParaRPr lang="en-IN" sz="1500" b="1" kern="1200" dirty="0">
            <a:solidFill>
              <a:schemeClr val="tx1"/>
            </a:solidFill>
          </a:endParaRPr>
        </a:p>
      </dsp:txBody>
      <dsp:txXfrm>
        <a:off x="2164846" y="84137"/>
        <a:ext cx="2265429" cy="330527"/>
      </dsp:txXfrm>
    </dsp:sp>
    <dsp:sp modelId="{DB20450E-F039-44AE-8934-1C48B23D93B8}">
      <dsp:nvSpPr>
        <dsp:cNvPr id="0" name=""/>
        <dsp:cNvSpPr/>
      </dsp:nvSpPr>
      <dsp:spPr>
        <a:xfrm>
          <a:off x="5422180" y="362353"/>
          <a:ext cx="3086715" cy="2105617"/>
        </a:xfrm>
        <a:prstGeom prst="rect">
          <a:avLst/>
        </a:prstGeom>
        <a:blipFill>
          <a:blip xmlns:r="http://schemas.openxmlformats.org/officeDocument/2006/relationships" r:embed="rId2"/>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B4F8D3-E7E0-4EF7-9AF9-EBB4F5351086}">
      <dsp:nvSpPr>
        <dsp:cNvPr id="0" name=""/>
        <dsp:cNvSpPr/>
      </dsp:nvSpPr>
      <dsp:spPr>
        <a:xfrm>
          <a:off x="5832824" y="89415"/>
          <a:ext cx="2265429" cy="33052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 Anger detected </a:t>
          </a:r>
          <a:endParaRPr lang="en-IN" sz="1500" b="1" kern="1200" dirty="0">
            <a:solidFill>
              <a:schemeClr val="tx1"/>
            </a:solidFill>
          </a:endParaRPr>
        </a:p>
      </dsp:txBody>
      <dsp:txXfrm>
        <a:off x="5832824" y="89415"/>
        <a:ext cx="2265429" cy="330527"/>
      </dsp:txXfrm>
    </dsp:sp>
    <dsp:sp modelId="{E45441E9-1ABC-49B7-828E-6ED09D2EF56E}">
      <dsp:nvSpPr>
        <dsp:cNvPr id="0" name=""/>
        <dsp:cNvSpPr/>
      </dsp:nvSpPr>
      <dsp:spPr>
        <a:xfrm>
          <a:off x="3549651" y="3143053"/>
          <a:ext cx="3018866" cy="1919484"/>
        </a:xfrm>
        <a:prstGeom prst="rect">
          <a:avLst/>
        </a:prstGeom>
        <a:blipFill>
          <a:blip xmlns:r="http://schemas.openxmlformats.org/officeDocument/2006/relationships" r:embed="rId3"/>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00C02D-EEF2-448E-B59D-B78CCC0326AE}">
      <dsp:nvSpPr>
        <dsp:cNvPr id="0" name=""/>
        <dsp:cNvSpPr/>
      </dsp:nvSpPr>
      <dsp:spPr>
        <a:xfrm>
          <a:off x="3926369" y="2777048"/>
          <a:ext cx="2265429" cy="33052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Sadness detected </a:t>
          </a:r>
          <a:endParaRPr lang="en-IN" sz="1500" b="1" kern="1200" dirty="0">
            <a:solidFill>
              <a:schemeClr val="tx1"/>
            </a:solidFill>
          </a:endParaRPr>
        </a:p>
      </dsp:txBody>
      <dsp:txXfrm>
        <a:off x="3926369" y="2777048"/>
        <a:ext cx="2265429" cy="3305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2776C-E643-4014-9E42-0D71A9FA46B8}">
      <dsp:nvSpPr>
        <dsp:cNvPr id="0" name=""/>
        <dsp:cNvSpPr/>
      </dsp:nvSpPr>
      <dsp:spPr>
        <a:xfrm>
          <a:off x="1127" y="744826"/>
          <a:ext cx="2945242" cy="217652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a:noFill/>
        </a:ln>
        <a:effectLst/>
      </dsp:spPr>
      <dsp:style>
        <a:lnRef idx="0">
          <a:scrgbClr r="0" g="0" b="0"/>
        </a:lnRef>
        <a:fillRef idx="1">
          <a:scrgbClr r="0" g="0" b="0"/>
        </a:fillRef>
        <a:effectRef idx="0">
          <a:scrgbClr r="0" g="0" b="0"/>
        </a:effectRef>
        <a:fontRef idx="minor"/>
      </dsp:style>
    </dsp:sp>
    <dsp:sp modelId="{A334554A-4419-4631-AFD0-856B1234194B}">
      <dsp:nvSpPr>
        <dsp:cNvPr id="0" name=""/>
        <dsp:cNvSpPr/>
      </dsp:nvSpPr>
      <dsp:spPr>
        <a:xfrm>
          <a:off x="588905" y="2511640"/>
          <a:ext cx="2537921" cy="6099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en-US" sz="1300" b="1" kern="1200" dirty="0">
              <a:solidFill>
                <a:schemeClr val="tx1"/>
              </a:solidFill>
            </a:rPr>
            <a:t>Emotion: Disgust       Personality trait: Disagreeableness  </a:t>
          </a:r>
          <a:endParaRPr lang="en-IN" sz="1300" b="1" kern="1200" dirty="0">
            <a:solidFill>
              <a:schemeClr val="tx1"/>
            </a:solidFill>
          </a:endParaRPr>
        </a:p>
      </dsp:txBody>
      <dsp:txXfrm>
        <a:off x="588905" y="2511640"/>
        <a:ext cx="2537921" cy="609904"/>
      </dsp:txXfrm>
    </dsp:sp>
    <dsp:sp modelId="{E3FF9BE5-8E85-4CCC-A458-B45885229DAD}">
      <dsp:nvSpPr>
        <dsp:cNvPr id="0" name=""/>
        <dsp:cNvSpPr/>
      </dsp:nvSpPr>
      <dsp:spPr>
        <a:xfrm>
          <a:off x="3795162" y="744826"/>
          <a:ext cx="2945242" cy="217652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a:noFill/>
        </a:ln>
        <a:effectLst/>
      </dsp:spPr>
      <dsp:style>
        <a:lnRef idx="0">
          <a:scrgbClr r="0" g="0" b="0"/>
        </a:lnRef>
        <a:fillRef idx="1">
          <a:scrgbClr r="0" g="0" b="0"/>
        </a:fillRef>
        <a:effectRef idx="0">
          <a:scrgbClr r="0" g="0" b="0"/>
        </a:effectRef>
        <a:fontRef idx="minor"/>
      </dsp:style>
    </dsp:sp>
    <dsp:sp modelId="{8A8F3764-4725-4F13-B39B-FAF4EF0D3F09}">
      <dsp:nvSpPr>
        <dsp:cNvPr id="0" name=""/>
        <dsp:cNvSpPr/>
      </dsp:nvSpPr>
      <dsp:spPr>
        <a:xfrm>
          <a:off x="4390477" y="2526705"/>
          <a:ext cx="2537921" cy="6099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en-US" sz="1300" b="1" kern="1200" dirty="0">
              <a:solidFill>
                <a:schemeClr val="tx1"/>
              </a:solidFill>
            </a:rPr>
            <a:t>Emotion: Happy/ Neutral Personality trait: Openness  </a:t>
          </a:r>
          <a:endParaRPr lang="en-IN" sz="1300" b="1" kern="1200" dirty="0">
            <a:solidFill>
              <a:schemeClr val="tx1"/>
            </a:solidFill>
          </a:endParaRPr>
        </a:p>
      </dsp:txBody>
      <dsp:txXfrm>
        <a:off x="4390477" y="2526705"/>
        <a:ext cx="2537921" cy="609904"/>
      </dsp:txXfrm>
    </dsp:sp>
    <dsp:sp modelId="{241EA74D-20A8-458F-A6B2-64563BBC1F4A}">
      <dsp:nvSpPr>
        <dsp:cNvPr id="0" name=""/>
        <dsp:cNvSpPr/>
      </dsp:nvSpPr>
      <dsp:spPr>
        <a:xfrm>
          <a:off x="7551085" y="706737"/>
          <a:ext cx="2945242" cy="2176523"/>
        </a:xfrm>
        <a:prstGeom prst="rect">
          <a:avLst/>
        </a:prstGeom>
        <a:blipFill>
          <a:blip xmlns:r="http://schemas.openxmlformats.org/officeDocument/2006/relationships" r:embed="rId3"/>
          <a:srcRect/>
          <a:stretch>
            <a:fillRect l="-16000" r="-16000"/>
          </a:stretch>
        </a:blipFill>
        <a:ln>
          <a:noFill/>
        </a:ln>
        <a:effectLst/>
      </dsp:spPr>
      <dsp:style>
        <a:lnRef idx="0">
          <a:scrgbClr r="0" g="0" b="0"/>
        </a:lnRef>
        <a:fillRef idx="1">
          <a:scrgbClr r="0" g="0" b="0"/>
        </a:fillRef>
        <a:effectRef idx="0">
          <a:scrgbClr r="0" g="0" b="0"/>
        </a:effectRef>
        <a:fontRef idx="minor"/>
      </dsp:style>
    </dsp:sp>
    <dsp:sp modelId="{C8B85FC6-DB42-4C60-B2E4-6B0968FDDB14}">
      <dsp:nvSpPr>
        <dsp:cNvPr id="0" name=""/>
        <dsp:cNvSpPr/>
      </dsp:nvSpPr>
      <dsp:spPr>
        <a:xfrm>
          <a:off x="8184512" y="2526705"/>
          <a:ext cx="2537921" cy="6099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en-US" sz="1300" b="1" kern="1200" dirty="0">
              <a:solidFill>
                <a:schemeClr val="tx1"/>
              </a:solidFill>
            </a:rPr>
            <a:t>Emotion: Angry(</a:t>
          </a:r>
          <a:r>
            <a:rPr lang="en-US" sz="1300" b="1" kern="1200" dirty="0" err="1">
              <a:solidFill>
                <a:schemeClr val="tx1"/>
              </a:solidFill>
            </a:rPr>
            <a:t>sidelook</a:t>
          </a:r>
          <a:r>
            <a:rPr lang="en-US" sz="1300" b="1" kern="1200" dirty="0">
              <a:solidFill>
                <a:schemeClr val="tx1"/>
              </a:solidFill>
            </a:rPr>
            <a:t>) Personality trait: Disagreeableness</a:t>
          </a:r>
          <a:endParaRPr lang="en-IN" sz="1300" b="1" kern="1200" dirty="0">
            <a:solidFill>
              <a:schemeClr val="tx1"/>
            </a:solidFill>
          </a:endParaRPr>
        </a:p>
      </dsp:txBody>
      <dsp:txXfrm>
        <a:off x="8184512" y="2526705"/>
        <a:ext cx="2537921" cy="6099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06:09:10.274"/>
    </inkml:context>
    <inkml:brush xml:id="br0">
      <inkml:brushProperty name="width" value="0.05" units="cm"/>
      <inkml:brushProperty name="height" value="0.05" units="cm"/>
      <inkml:brushProperty name="ignorePressure" value="1"/>
    </inkml:brush>
  </inkml:definitions>
  <inkml:trace contextRef="#ctx0" brushRef="#br0">0 0,'0'10996</inkml:trace>
  <inkml:trace contextRef="#ctx0" brushRef="#br0" timeOffset="-1">0 10996,'0'-4019,"0"3991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06:09:10.272"/>
    </inkml:context>
    <inkml:brush xml:id="br0">
      <inkml:brushProperty name="width" value="0.05" units="cm"/>
      <inkml:brushProperty name="height" value="0.05" units="cm"/>
      <inkml:brushProperty name="ignorePressure" value="1"/>
    </inkml:brush>
  </inkml:definitions>
  <inkml:trace contextRef="#ctx0" brushRef="#br0">1 0,'14443'0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06:09:10.267"/>
    </inkml:context>
    <inkml:brush xml:id="br0">
      <inkml:brushProperty name="width" value="0.05" units="cm"/>
      <inkml:brushProperty name="height" value="0.05" units="cm"/>
      <inkml:brushProperty name="ignorePressure" value="1"/>
    </inkml:brush>
  </inkml:definitions>
  <inkml:trace contextRef="#ctx0" brushRef="#br0">1 1,'14645'0</inkml:trace>
  <inkml:trace contextRef="#ctx0" brushRef="#br0" timeOffset="1">14646 1,'-1001'0,"960"0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06:09:10.266"/>
    </inkml:context>
    <inkml:brush xml:id="br0">
      <inkml:brushProperty name="width" value="0.05" units="cm"/>
      <inkml:brushProperty name="height" value="0.05" units="cm"/>
      <inkml:brushProperty name="ignorePressure" value="1"/>
    </inkml:brush>
  </inkml:definitions>
  <inkml:trace contextRef="#ctx0" brushRef="#br0">1 565,'0'9960</inkml:trace>
  <inkml:trace contextRef="#ctx0" brushRef="#br0" timeOffset="-1">1 10525,'0'-7893,"0"5826</inkml:trace>
  <inkml:trace contextRef="#ctx0" brushRef="#br0" timeOffset="-3">1 565,'0'9468,"0"-9446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5/12/2024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3D9895-3AFC-9E49-BB6B-D5AF81433D95}" type="datetimeFigureOut">
              <a:rPr lang="en-US" smtClean="0"/>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5BD75-B1E6-DE4E-8CD3-58B4BE092B5A}" type="slidenum">
              <a:rPr lang="en-US" smtClean="0"/>
              <a:t>‹#›</a:t>
            </a:fld>
            <a:endParaRPr lang="en-US" dirty="0"/>
          </a:p>
        </p:txBody>
      </p:sp>
    </p:spTree>
    <p:extLst>
      <p:ext uri="{BB962C8B-B14F-4D97-AF65-F5344CB8AC3E}">
        <p14:creationId xmlns:p14="http://schemas.microsoft.com/office/powerpoint/2010/main" val="704573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385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96262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07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23550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1852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029487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1148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019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194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3063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065738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107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336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3F520-AAB7-4D20-958E-A456239933B0}" type="datetimeFigureOut">
              <a:rPr lang="en-US" smtClean="0"/>
              <a:t>5/12/2024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D3316BF-8A16-4F24-9F8F-9D40354D5A5C}" type="slidenum">
              <a:rPr lang="en-US" smtClean="0"/>
              <a:t>‹#›</a:t>
            </a:fld>
            <a:endParaRPr lang="en-US" dirty="0"/>
          </a:p>
        </p:txBody>
      </p:sp>
    </p:spTree>
    <p:extLst>
      <p:ext uri="{BB962C8B-B14F-4D97-AF65-F5344CB8AC3E}">
        <p14:creationId xmlns:p14="http://schemas.microsoft.com/office/powerpoint/2010/main" val="96104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218344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4442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7E88EC7E-4EC5-7446-5DA1-DF102A3C4748}"/>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text, clipart&#10;&#10;Description automatically generated">
            <a:extLst>
              <a:ext uri="{FF2B5EF4-FFF2-40B4-BE49-F238E27FC236}">
                <a16:creationId xmlns:a16="http://schemas.microsoft.com/office/drawing/2014/main" id="{BE2D6775-D16F-4638-16EE-9978122F608B}"/>
              </a:ext>
            </a:extLst>
          </p:cNvPr>
          <p:cNvPicPr>
            <a:picLocks noChangeAspect="1"/>
          </p:cNvPicPr>
          <p:nvPr userDrawn="1"/>
        </p:nvPicPr>
        <p:blipFill rotWithShape="1">
          <a:blip r:embed="rId19"/>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304786360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c/challenges-in-representation-learning-facial-expression-recognition-challenge/dat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paperswithcode.com/author/amirmohammad-kazameini" TargetMode="External"/><Relationship Id="rId2" Type="http://schemas.openxmlformats.org/officeDocument/2006/relationships/hyperlink" Target="https://paperswithcode.com/author/yang-li" TargetMode="External"/><Relationship Id="rId1" Type="http://schemas.openxmlformats.org/officeDocument/2006/relationships/slideLayout" Target="../slideLayouts/slideLayout17.xml"/><Relationship Id="rId5" Type="http://schemas.openxmlformats.org/officeDocument/2006/relationships/hyperlink" Target="https://paperswithcode.com/author/erik-cambria" TargetMode="External"/><Relationship Id="rId4" Type="http://schemas.openxmlformats.org/officeDocument/2006/relationships/hyperlink" Target="https://paperswithcode.com/author/yash-mehta"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omments" Target="../comments/comment1.xml"/><Relationship Id="rId5" Type="http://schemas.openxmlformats.org/officeDocument/2006/relationships/customXml" Target="../ink/ink2.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29" y="126108"/>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3"/>
          <a:stretch>
            <a:fillRect/>
          </a:stretch>
        </p:blipFill>
        <p:spPr>
          <a:xfrm>
            <a:off x="7485018" y="126108"/>
            <a:ext cx="4564228" cy="1474098"/>
          </a:xfrm>
          <a:prstGeom prst="rect">
            <a:avLst/>
          </a:prstGeom>
        </p:spPr>
      </p:pic>
      <p:sp>
        <p:nvSpPr>
          <p:cNvPr id="2" name="TextBox 1"/>
          <p:cNvSpPr txBox="1"/>
          <p:nvPr/>
        </p:nvSpPr>
        <p:spPr>
          <a:xfrm>
            <a:off x="2756262" y="1532487"/>
            <a:ext cx="6701245" cy="923330"/>
          </a:xfrm>
          <a:prstGeom prst="rect">
            <a:avLst/>
          </a:prstGeom>
          <a:noFill/>
        </p:spPr>
        <p:txBody>
          <a:bodyPr wrap="square" rtlCol="0">
            <a:spAutoFit/>
          </a:bodyPr>
          <a:lstStyle/>
          <a:p>
            <a:r>
              <a:rPr lang="en-IN" sz="5400" dirty="0"/>
              <a:t>      Minor Project</a:t>
            </a:r>
          </a:p>
        </p:txBody>
      </p:sp>
      <p:sp>
        <p:nvSpPr>
          <p:cNvPr id="4" name="TextBox 3"/>
          <p:cNvSpPr txBox="1"/>
          <p:nvPr/>
        </p:nvSpPr>
        <p:spPr>
          <a:xfrm>
            <a:off x="1180999" y="2560320"/>
            <a:ext cx="9948555" cy="584775"/>
          </a:xfrm>
          <a:prstGeom prst="rect">
            <a:avLst/>
          </a:prstGeom>
          <a:noFill/>
        </p:spPr>
        <p:txBody>
          <a:bodyPr wrap="square" rtlCol="0">
            <a:spAutoFit/>
          </a:bodyPr>
          <a:lstStyle/>
          <a:p>
            <a:pPr algn="ctr"/>
            <a:r>
              <a:rPr lang="en-IN" sz="3200" dirty="0"/>
              <a:t>Title: Emotion-Personality Detection System </a:t>
            </a:r>
          </a:p>
        </p:txBody>
      </p:sp>
      <p:sp>
        <p:nvSpPr>
          <p:cNvPr id="6" name="TextBox 5"/>
          <p:cNvSpPr txBox="1"/>
          <p:nvPr/>
        </p:nvSpPr>
        <p:spPr>
          <a:xfrm>
            <a:off x="304829" y="5003074"/>
            <a:ext cx="3511797" cy="1477328"/>
          </a:xfrm>
          <a:prstGeom prst="rect">
            <a:avLst/>
          </a:prstGeom>
          <a:noFill/>
        </p:spPr>
        <p:txBody>
          <a:bodyPr wrap="square" rtlCol="0">
            <a:spAutoFit/>
          </a:bodyPr>
          <a:lstStyle/>
          <a:p>
            <a:r>
              <a:rPr lang="en-IN" dirty="0"/>
              <a:t>Presented by:</a:t>
            </a:r>
          </a:p>
          <a:p>
            <a:r>
              <a:rPr lang="en-IN" dirty="0"/>
              <a:t>R2142211117- Aryan </a:t>
            </a:r>
            <a:r>
              <a:rPr lang="en-IN" dirty="0" err="1"/>
              <a:t>Mankotia</a:t>
            </a:r>
            <a:endParaRPr lang="en-IN" dirty="0"/>
          </a:p>
          <a:p>
            <a:r>
              <a:rPr lang="en-IN" dirty="0"/>
              <a:t>R2142211358-Anmol Sharma </a:t>
            </a:r>
          </a:p>
          <a:p>
            <a:r>
              <a:rPr lang="en-IN" dirty="0"/>
              <a:t>R2142211010-Dhruv Sharma </a:t>
            </a:r>
          </a:p>
          <a:p>
            <a:endParaRPr lang="en-IN" dirty="0"/>
          </a:p>
        </p:txBody>
      </p:sp>
      <p:sp>
        <p:nvSpPr>
          <p:cNvPr id="9" name="TextBox 8"/>
          <p:cNvSpPr txBox="1"/>
          <p:nvPr/>
        </p:nvSpPr>
        <p:spPr>
          <a:xfrm>
            <a:off x="8882743" y="5003074"/>
            <a:ext cx="2717074" cy="646331"/>
          </a:xfrm>
          <a:prstGeom prst="rect">
            <a:avLst/>
          </a:prstGeom>
          <a:noFill/>
        </p:spPr>
        <p:txBody>
          <a:bodyPr wrap="square" rtlCol="0">
            <a:spAutoFit/>
          </a:bodyPr>
          <a:lstStyle/>
          <a:p>
            <a:r>
              <a:rPr lang="en-IN" dirty="0"/>
              <a:t>Mentored By</a:t>
            </a:r>
          </a:p>
          <a:p>
            <a:r>
              <a:rPr lang="en-IN" dirty="0"/>
              <a:t>Virendra </a:t>
            </a:r>
            <a:r>
              <a:rPr lang="en-IN" dirty="0" err="1"/>
              <a:t>Kadyan</a:t>
            </a:r>
            <a:r>
              <a:rPr lang="en-IN" dirty="0"/>
              <a:t> </a:t>
            </a:r>
          </a:p>
        </p:txBody>
      </p:sp>
    </p:spTree>
    <p:extLst>
      <p:ext uri="{BB962C8B-B14F-4D97-AF65-F5344CB8AC3E}">
        <p14:creationId xmlns:p14="http://schemas.microsoft.com/office/powerpoint/2010/main" val="162779982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953F254-A83F-B899-F95E-FBA419343884}"/>
              </a:ext>
            </a:extLst>
          </p:cNvPr>
          <p:cNvGraphicFramePr/>
          <p:nvPr>
            <p:extLst>
              <p:ext uri="{D42A27DB-BD31-4B8C-83A1-F6EECF244321}">
                <p14:modId xmlns:p14="http://schemas.microsoft.com/office/powerpoint/2010/main" val="4037914259"/>
              </p:ext>
            </p:extLst>
          </p:nvPr>
        </p:nvGraphicFramePr>
        <p:xfrm>
          <a:off x="838199" y="552450"/>
          <a:ext cx="10582275"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9018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C873-A40A-AA7E-4C13-AF0CE2A892CF}"/>
              </a:ext>
            </a:extLst>
          </p:cNvPr>
          <p:cNvSpPr>
            <a:spLocks noGrp="1"/>
          </p:cNvSpPr>
          <p:nvPr>
            <p:ph type="title"/>
          </p:nvPr>
        </p:nvSpPr>
        <p:spPr>
          <a:xfrm>
            <a:off x="677334" y="609600"/>
            <a:ext cx="6323541" cy="676275"/>
          </a:xfrm>
        </p:spPr>
        <p:txBody>
          <a:bodyPr/>
          <a:lstStyle/>
          <a:p>
            <a:r>
              <a:rPr lang="en-US" dirty="0">
                <a:solidFill>
                  <a:srgbClr val="00B0F0"/>
                </a:solidFill>
                <a:latin typeface="Algerian" panose="04020705040A02060702" pitchFamily="82" charset="0"/>
              </a:rPr>
              <a:t>BLOCK Diagram of CNN</a:t>
            </a:r>
            <a:endParaRPr lang="en-IN" dirty="0">
              <a:solidFill>
                <a:srgbClr val="00B0F0"/>
              </a:solidFill>
              <a:latin typeface="Algerian" panose="04020705040A02060702" pitchFamily="82" charset="0"/>
            </a:endParaRPr>
          </a:p>
        </p:txBody>
      </p:sp>
      <p:pic>
        <p:nvPicPr>
          <p:cNvPr id="4" name="Picture 3">
            <a:extLst>
              <a:ext uri="{FF2B5EF4-FFF2-40B4-BE49-F238E27FC236}">
                <a16:creationId xmlns:a16="http://schemas.microsoft.com/office/drawing/2014/main" id="{44A4DD5B-226C-48B0-8704-B0A07C9C2F21}"/>
              </a:ext>
            </a:extLst>
          </p:cNvPr>
          <p:cNvPicPr>
            <a:picLocks noChangeAspect="1"/>
          </p:cNvPicPr>
          <p:nvPr/>
        </p:nvPicPr>
        <p:blipFill>
          <a:blip r:embed="rId2"/>
          <a:stretch>
            <a:fillRect/>
          </a:stretch>
        </p:blipFill>
        <p:spPr>
          <a:xfrm>
            <a:off x="1990724" y="1917219"/>
            <a:ext cx="7800975" cy="3654630"/>
          </a:xfrm>
          <a:prstGeom prst="rect">
            <a:avLst/>
          </a:prstGeom>
        </p:spPr>
      </p:pic>
    </p:spTree>
    <p:extLst>
      <p:ext uri="{BB962C8B-B14F-4D97-AF65-F5344CB8AC3E}">
        <p14:creationId xmlns:p14="http://schemas.microsoft.com/office/powerpoint/2010/main" val="177577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402C-72ED-1C5B-6339-F941A1504B8B}"/>
              </a:ext>
            </a:extLst>
          </p:cNvPr>
          <p:cNvSpPr>
            <a:spLocks noGrp="1"/>
          </p:cNvSpPr>
          <p:nvPr>
            <p:ph type="title"/>
          </p:nvPr>
        </p:nvSpPr>
        <p:spPr>
          <a:xfrm>
            <a:off x="677334" y="247651"/>
            <a:ext cx="8596668" cy="704850"/>
          </a:xfrm>
        </p:spPr>
        <p:txBody>
          <a:bodyPr>
            <a:normAutofit/>
          </a:bodyPr>
          <a:lstStyle/>
          <a:p>
            <a:r>
              <a:rPr lang="en-US" dirty="0">
                <a:solidFill>
                  <a:srgbClr val="00B0F0"/>
                </a:solidFill>
                <a:latin typeface="Algerian" panose="04020705040A02060702" pitchFamily="82" charset="0"/>
              </a:rPr>
              <a:t> TECHNICAL DIAGRAM</a:t>
            </a:r>
            <a:endParaRPr lang="en-IN" dirty="0">
              <a:solidFill>
                <a:srgbClr val="00B0F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3556F994-9C13-8B08-351E-26240DF7842E}"/>
              </a:ext>
            </a:extLst>
          </p:cNvPr>
          <p:cNvPicPr>
            <a:picLocks noGrp="1" noChangeAspect="1"/>
          </p:cNvPicPr>
          <p:nvPr>
            <p:ph idx="1"/>
          </p:nvPr>
        </p:nvPicPr>
        <p:blipFill>
          <a:blip r:embed="rId2"/>
          <a:stretch>
            <a:fillRect/>
          </a:stretch>
        </p:blipFill>
        <p:spPr>
          <a:xfrm>
            <a:off x="1609725" y="1193683"/>
            <a:ext cx="8458200" cy="45060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A16AD926-A148-B533-2460-B332733B2400}"/>
              </a:ext>
            </a:extLst>
          </p:cNvPr>
          <p:cNvSpPr txBox="1"/>
          <p:nvPr/>
        </p:nvSpPr>
        <p:spPr>
          <a:xfrm>
            <a:off x="5648325" y="2976562"/>
            <a:ext cx="914400" cy="914400"/>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83B3D603-7AD2-F17D-6A1F-5326B86C3EF3}"/>
              </a:ext>
            </a:extLst>
          </p:cNvPr>
          <p:cNvSpPr txBox="1"/>
          <p:nvPr/>
        </p:nvSpPr>
        <p:spPr>
          <a:xfrm>
            <a:off x="5648325" y="2976562"/>
            <a:ext cx="914400" cy="91440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11CAEA86-774A-09D7-B65B-D04F6B638E6C}"/>
              </a:ext>
            </a:extLst>
          </p:cNvPr>
          <p:cNvSpPr txBox="1"/>
          <p:nvPr/>
        </p:nvSpPr>
        <p:spPr>
          <a:xfrm>
            <a:off x="2362199" y="5829300"/>
            <a:ext cx="7000875" cy="369332"/>
          </a:xfrm>
          <a:prstGeom prst="rect">
            <a:avLst/>
          </a:prstGeom>
          <a:noFill/>
        </p:spPr>
        <p:txBody>
          <a:bodyPr wrap="square" rtlCol="0">
            <a:spAutoFit/>
          </a:bodyPr>
          <a:lstStyle/>
          <a:p>
            <a:r>
              <a:rPr lang="en-US" b="1" u="sng" dirty="0"/>
              <a:t>The System design of emotion personality detection system</a:t>
            </a:r>
            <a:endParaRPr lang="en-IN" b="1" u="sng" dirty="0"/>
          </a:p>
        </p:txBody>
      </p:sp>
    </p:spTree>
    <p:extLst>
      <p:ext uri="{BB962C8B-B14F-4D97-AF65-F5344CB8AC3E}">
        <p14:creationId xmlns:p14="http://schemas.microsoft.com/office/powerpoint/2010/main" val="7692066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B06D-3E2A-3F28-0512-9D56DDDE85C6}"/>
              </a:ext>
            </a:extLst>
          </p:cNvPr>
          <p:cNvSpPr>
            <a:spLocks noGrp="1"/>
          </p:cNvSpPr>
          <p:nvPr>
            <p:ph type="title"/>
          </p:nvPr>
        </p:nvSpPr>
        <p:spPr>
          <a:xfrm>
            <a:off x="677334" y="609600"/>
            <a:ext cx="5571066" cy="714375"/>
          </a:xfrm>
        </p:spPr>
        <p:txBody>
          <a:bodyPr/>
          <a:lstStyle/>
          <a:p>
            <a:r>
              <a:rPr lang="en-US" dirty="0">
                <a:solidFill>
                  <a:srgbClr val="27D4F8"/>
                </a:solidFill>
                <a:latin typeface="Algerian" panose="04020705040A02060702" pitchFamily="82" charset="0"/>
              </a:rPr>
              <a:t>QR CODE(LINK) FOR SRS </a:t>
            </a:r>
            <a:endParaRPr lang="en-IN" dirty="0">
              <a:solidFill>
                <a:srgbClr val="27D4F8"/>
              </a:solidFill>
              <a:latin typeface="Algerian" panose="04020705040A02060702" pitchFamily="82" charset="0"/>
            </a:endParaRPr>
          </a:p>
        </p:txBody>
      </p:sp>
      <p:pic>
        <p:nvPicPr>
          <p:cNvPr id="7" name="Content Placeholder 6">
            <a:extLst>
              <a:ext uri="{FF2B5EF4-FFF2-40B4-BE49-F238E27FC236}">
                <a16:creationId xmlns:a16="http://schemas.microsoft.com/office/drawing/2014/main" id="{FC7AA82C-613E-E5F7-3940-C7339110183E}"/>
              </a:ext>
            </a:extLst>
          </p:cNvPr>
          <p:cNvPicPr>
            <a:picLocks noGrp="1" noChangeAspect="1"/>
          </p:cNvPicPr>
          <p:nvPr>
            <p:ph idx="1"/>
          </p:nvPr>
        </p:nvPicPr>
        <p:blipFill>
          <a:blip r:embed="rId2"/>
          <a:stretch>
            <a:fillRect/>
          </a:stretch>
        </p:blipFill>
        <p:spPr>
          <a:xfrm>
            <a:off x="3035300" y="2160588"/>
            <a:ext cx="3881437" cy="3881437"/>
          </a:xfrm>
        </p:spPr>
      </p:pic>
    </p:spTree>
    <p:extLst>
      <p:ext uri="{BB962C8B-B14F-4D97-AF65-F5344CB8AC3E}">
        <p14:creationId xmlns:p14="http://schemas.microsoft.com/office/powerpoint/2010/main" val="331916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F1BB62D-B7FC-7A00-B387-959EF3DB5B04}"/>
              </a:ext>
            </a:extLst>
          </p:cNvPr>
          <p:cNvGraphicFramePr/>
          <p:nvPr>
            <p:extLst>
              <p:ext uri="{D42A27DB-BD31-4B8C-83A1-F6EECF244321}">
                <p14:modId xmlns:p14="http://schemas.microsoft.com/office/powerpoint/2010/main" val="1581471756"/>
              </p:ext>
            </p:extLst>
          </p:nvPr>
        </p:nvGraphicFramePr>
        <p:xfrm>
          <a:off x="685800" y="1333501"/>
          <a:ext cx="10344150" cy="4804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699E7217-DB99-6897-751C-4ADD3E42CABD}"/>
              </a:ext>
            </a:extLst>
          </p:cNvPr>
          <p:cNvSpPr txBox="1"/>
          <p:nvPr/>
        </p:nvSpPr>
        <p:spPr>
          <a:xfrm>
            <a:off x="1438275" y="380999"/>
            <a:ext cx="6448425" cy="707886"/>
          </a:xfrm>
          <a:prstGeom prst="rect">
            <a:avLst/>
          </a:prstGeom>
          <a:noFill/>
        </p:spPr>
        <p:txBody>
          <a:bodyPr wrap="square" rtlCol="0">
            <a:spAutoFit/>
          </a:bodyPr>
          <a:lstStyle/>
          <a:p>
            <a:r>
              <a:rPr lang="en-US" sz="4000" dirty="0">
                <a:solidFill>
                  <a:srgbClr val="00B0F0"/>
                </a:solidFill>
                <a:latin typeface="Algerian" panose="04020705040A02060702" pitchFamily="82" charset="0"/>
              </a:rPr>
              <a:t>Methodology </a:t>
            </a:r>
            <a:endParaRPr lang="en-IN" sz="4000" dirty="0">
              <a:solidFill>
                <a:srgbClr val="00B0F0"/>
              </a:solidFill>
              <a:latin typeface="Algerian" panose="04020705040A02060702" pitchFamily="82" charset="0"/>
            </a:endParaRPr>
          </a:p>
        </p:txBody>
      </p:sp>
    </p:spTree>
    <p:extLst>
      <p:ext uri="{BB962C8B-B14F-4D97-AF65-F5344CB8AC3E}">
        <p14:creationId xmlns:p14="http://schemas.microsoft.com/office/powerpoint/2010/main" val="28188942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6E08-B379-0601-5105-364B21136651}"/>
              </a:ext>
            </a:extLst>
          </p:cNvPr>
          <p:cNvSpPr>
            <a:spLocks noGrp="1"/>
          </p:cNvSpPr>
          <p:nvPr>
            <p:ph type="title"/>
          </p:nvPr>
        </p:nvSpPr>
        <p:spPr>
          <a:xfrm>
            <a:off x="677334" y="609600"/>
            <a:ext cx="4732866" cy="638175"/>
          </a:xfrm>
        </p:spPr>
        <p:txBody>
          <a:bodyPr>
            <a:normAutofit fontScale="90000"/>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689AC986-5A39-ADE4-BF49-1CD070F4A55B}"/>
              </a:ext>
            </a:extLst>
          </p:cNvPr>
          <p:cNvSpPr>
            <a:spLocks noGrp="1"/>
          </p:cNvSpPr>
          <p:nvPr>
            <p:ph idx="1"/>
          </p:nvPr>
        </p:nvSpPr>
        <p:spPr>
          <a:xfrm>
            <a:off x="781050" y="1247775"/>
            <a:ext cx="5514975" cy="4657725"/>
          </a:xfrm>
        </p:spPr>
        <p:txBody>
          <a:bodyPr/>
          <a:lstStyle/>
          <a:p>
            <a:pPr marL="457200" lvl="0" indent="-355600" algn="l" rtl="0">
              <a:lnSpc>
                <a:spcPct val="100000"/>
              </a:lnSpc>
              <a:spcBef>
                <a:spcPts val="3800"/>
              </a:spcBef>
              <a:spcAft>
                <a:spcPts val="0"/>
              </a:spcAft>
              <a:buClr>
                <a:srgbClr val="292929"/>
              </a:buClr>
              <a:buSzPts val="2000"/>
              <a:buAutoNum type="arabicPeriod"/>
            </a:pPr>
            <a:r>
              <a:rPr lang="en-US" sz="1800" b="1" dirty="0">
                <a:solidFill>
                  <a:srgbClr val="292929"/>
                </a:solidFill>
                <a:highlight>
                  <a:srgbClr val="FFFFFF"/>
                </a:highlight>
              </a:rPr>
              <a:t>Dataset</a:t>
            </a:r>
          </a:p>
          <a:p>
            <a:pPr marL="0" lvl="0" indent="0" algn="l" rtl="0">
              <a:lnSpc>
                <a:spcPct val="100000"/>
              </a:lnSpc>
              <a:spcBef>
                <a:spcPts val="3800"/>
              </a:spcBef>
              <a:spcAft>
                <a:spcPts val="0"/>
              </a:spcAft>
              <a:buClr>
                <a:schemeClr val="dk1"/>
              </a:buClr>
              <a:buSzPts val="1100"/>
              <a:buFont typeface="Arial"/>
              <a:buNone/>
            </a:pPr>
            <a:r>
              <a:rPr lang="en-US" sz="1800" dirty="0">
                <a:solidFill>
                  <a:srgbClr val="292929"/>
                </a:solidFill>
                <a:highlight>
                  <a:srgbClr val="FFFFFF"/>
                </a:highlight>
                <a:latin typeface="Georgia"/>
                <a:ea typeface="Georgia"/>
                <a:cs typeface="Georgia"/>
                <a:sym typeface="Georgia"/>
              </a:rPr>
              <a:t>We used the </a:t>
            </a:r>
            <a:r>
              <a:rPr lang="en-US" sz="1800" u="sng" dirty="0">
                <a:solidFill>
                  <a:schemeClr val="hlink"/>
                </a:solidFill>
                <a:highlight>
                  <a:srgbClr val="FFFFFF"/>
                </a:highlight>
                <a:latin typeface="Georgia"/>
                <a:ea typeface="Georgia"/>
                <a:cs typeface="Georgia"/>
                <a:sym typeface="Georgia"/>
                <a:hlinkClick r:id="rId2"/>
              </a:rPr>
              <a:t>FER 2013</a:t>
            </a:r>
            <a:r>
              <a:rPr lang="en-US" sz="1800" dirty="0">
                <a:solidFill>
                  <a:srgbClr val="292929"/>
                </a:solidFill>
                <a:highlight>
                  <a:srgbClr val="FFFFFF"/>
                </a:highlight>
                <a:latin typeface="Georgia"/>
                <a:ea typeface="Georgia"/>
                <a:cs typeface="Georgia"/>
                <a:sym typeface="Georgia"/>
              </a:rPr>
              <a:t> dataset available on Kaggle. The dataset contains CSV files that map the emotion labels to the respective pixel values of the image at hand.</a:t>
            </a:r>
          </a:p>
          <a:p>
            <a:pPr marL="0" lvl="0" indent="0" algn="l" rtl="0">
              <a:lnSpc>
                <a:spcPct val="100000"/>
              </a:lnSpc>
              <a:spcBef>
                <a:spcPts val="3800"/>
              </a:spcBef>
              <a:spcAft>
                <a:spcPts val="0"/>
              </a:spcAft>
              <a:buNone/>
            </a:pPr>
            <a:r>
              <a:rPr lang="en-US" sz="1800" dirty="0">
                <a:solidFill>
                  <a:srgbClr val="292929"/>
                </a:solidFill>
                <a:highlight>
                  <a:srgbClr val="FFFFFF"/>
                </a:highlight>
                <a:latin typeface="Georgia"/>
                <a:ea typeface="Georgia"/>
                <a:cs typeface="Georgia"/>
                <a:sym typeface="Georgia"/>
              </a:rPr>
              <a:t>It has 7 emotions/classes (0=Angry, 1=Disgust, 2=Fear, 3=Happy, 4=Sad, 5=Surprise, 6=Neutral) and as visible in the overview below, the classes are a little skewed.</a:t>
            </a:r>
          </a:p>
        </p:txBody>
      </p:sp>
      <p:pic>
        <p:nvPicPr>
          <p:cNvPr id="6" name="Picture 5">
            <a:extLst>
              <a:ext uri="{FF2B5EF4-FFF2-40B4-BE49-F238E27FC236}">
                <a16:creationId xmlns:a16="http://schemas.microsoft.com/office/drawing/2014/main" id="{63D23CC5-FD5E-8015-7AB2-E1FEE52818B4}"/>
              </a:ext>
            </a:extLst>
          </p:cNvPr>
          <p:cNvPicPr>
            <a:picLocks noChangeAspect="1"/>
          </p:cNvPicPr>
          <p:nvPr/>
        </p:nvPicPr>
        <p:blipFill>
          <a:blip r:embed="rId3"/>
          <a:stretch>
            <a:fillRect/>
          </a:stretch>
        </p:blipFill>
        <p:spPr>
          <a:xfrm>
            <a:off x="6677624" y="1162049"/>
            <a:ext cx="5219841" cy="3724275"/>
          </a:xfrm>
          <a:prstGeom prst="rect">
            <a:avLst/>
          </a:prstGeom>
        </p:spPr>
      </p:pic>
    </p:spTree>
    <p:extLst>
      <p:ext uri="{BB962C8B-B14F-4D97-AF65-F5344CB8AC3E}">
        <p14:creationId xmlns:p14="http://schemas.microsoft.com/office/powerpoint/2010/main" val="264797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7C29-9F97-23FA-3082-1CCD34092433}"/>
              </a:ext>
            </a:extLst>
          </p:cNvPr>
          <p:cNvSpPr>
            <a:spLocks noGrp="1"/>
          </p:cNvSpPr>
          <p:nvPr>
            <p:ph type="title"/>
          </p:nvPr>
        </p:nvSpPr>
        <p:spPr>
          <a:xfrm>
            <a:off x="677334" y="609600"/>
            <a:ext cx="3923241" cy="733425"/>
          </a:xfrm>
        </p:spPr>
        <p:txBody>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5DCEFE66-509C-AA32-3240-E8421925287B}"/>
              </a:ext>
            </a:extLst>
          </p:cNvPr>
          <p:cNvSpPr>
            <a:spLocks noGrp="1"/>
          </p:cNvSpPr>
          <p:nvPr>
            <p:ph idx="1"/>
          </p:nvPr>
        </p:nvSpPr>
        <p:spPr>
          <a:xfrm>
            <a:off x="677334" y="1466851"/>
            <a:ext cx="8114241" cy="1304924"/>
          </a:xfrm>
        </p:spPr>
        <p:txBody>
          <a:bodyPr/>
          <a:lstStyle/>
          <a:p>
            <a:pPr marL="0" lvl="0" indent="0" algn="l" rtl="0">
              <a:lnSpc>
                <a:spcPct val="100000"/>
              </a:lnSpc>
              <a:spcBef>
                <a:spcPts val="3800"/>
              </a:spcBef>
              <a:spcAft>
                <a:spcPts val="0"/>
              </a:spcAft>
              <a:buNone/>
            </a:pPr>
            <a:r>
              <a:rPr lang="en-US" sz="1800" b="1" dirty="0">
                <a:solidFill>
                  <a:srgbClr val="292929"/>
                </a:solidFill>
              </a:rPr>
              <a:t>Size of our terminal window and reading CSV file(2013)</a:t>
            </a:r>
          </a:p>
          <a:p>
            <a:pPr marL="0" lvl="0" indent="0" algn="l" rtl="0">
              <a:lnSpc>
                <a:spcPct val="100000"/>
              </a:lnSpc>
              <a:spcBef>
                <a:spcPts val="3800"/>
              </a:spcBef>
              <a:spcAft>
                <a:spcPts val="0"/>
              </a:spcAft>
              <a:buNone/>
            </a:pPr>
            <a:r>
              <a:rPr lang="en-US" sz="1800" dirty="0">
                <a:solidFill>
                  <a:srgbClr val="292929"/>
                </a:solidFill>
                <a:highlight>
                  <a:srgbClr val="FFFFFF"/>
                </a:highlight>
                <a:latin typeface="Georgia"/>
                <a:ea typeface="Georgia"/>
                <a:cs typeface="Georgia"/>
                <a:sym typeface="Georgia"/>
              </a:rPr>
              <a:t>These statements sets the </a:t>
            </a:r>
            <a:r>
              <a:rPr lang="en-US" sz="1800" dirty="0">
                <a:solidFill>
                  <a:srgbClr val="232629"/>
                </a:solidFill>
                <a:highlight>
                  <a:srgbClr val="FFFFFF"/>
                </a:highlight>
                <a:latin typeface="Georgia"/>
                <a:ea typeface="Georgia"/>
                <a:cs typeface="Georgia"/>
                <a:sym typeface="Georgia"/>
              </a:rPr>
              <a:t>maximum width to 1000 pixels per column.</a:t>
            </a:r>
          </a:p>
          <a:p>
            <a:pPr marL="0" lvl="0" indent="0" algn="l" rtl="0">
              <a:lnSpc>
                <a:spcPct val="100000"/>
              </a:lnSpc>
              <a:spcBef>
                <a:spcPts val="3800"/>
              </a:spcBef>
              <a:spcAft>
                <a:spcPts val="0"/>
              </a:spcAft>
              <a:buNone/>
            </a:pPr>
            <a:endParaRPr lang="en-US" sz="1800" dirty="0">
              <a:latin typeface="Georgia"/>
              <a:ea typeface="Georgia"/>
              <a:cs typeface="Georgia"/>
              <a:sym typeface="Georgia"/>
            </a:endParaRPr>
          </a:p>
          <a:p>
            <a:pPr marL="0" indent="0">
              <a:buNone/>
            </a:pPr>
            <a:endParaRPr lang="en-IN" dirty="0"/>
          </a:p>
        </p:txBody>
      </p:sp>
      <p:pic>
        <p:nvPicPr>
          <p:cNvPr id="6" name="Picture 5">
            <a:extLst>
              <a:ext uri="{FF2B5EF4-FFF2-40B4-BE49-F238E27FC236}">
                <a16:creationId xmlns:a16="http://schemas.microsoft.com/office/drawing/2014/main" id="{5D07EBC9-8253-546C-CCFE-B41470600F05}"/>
              </a:ext>
            </a:extLst>
          </p:cNvPr>
          <p:cNvPicPr>
            <a:picLocks noChangeAspect="1"/>
          </p:cNvPicPr>
          <p:nvPr/>
        </p:nvPicPr>
        <p:blipFill>
          <a:blip r:embed="rId2"/>
          <a:stretch>
            <a:fillRect/>
          </a:stretch>
        </p:blipFill>
        <p:spPr>
          <a:xfrm>
            <a:off x="2257145" y="3127329"/>
            <a:ext cx="6459526" cy="2749595"/>
          </a:xfrm>
          <a:prstGeom prst="rect">
            <a:avLst/>
          </a:prstGeom>
        </p:spPr>
      </p:pic>
    </p:spTree>
    <p:extLst>
      <p:ext uri="{BB962C8B-B14F-4D97-AF65-F5344CB8AC3E}">
        <p14:creationId xmlns:p14="http://schemas.microsoft.com/office/powerpoint/2010/main" val="1666920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9A5E-D0FB-9223-9411-2AD05C1411D5}"/>
              </a:ext>
            </a:extLst>
          </p:cNvPr>
          <p:cNvSpPr>
            <a:spLocks noGrp="1"/>
          </p:cNvSpPr>
          <p:nvPr>
            <p:ph type="title"/>
          </p:nvPr>
        </p:nvSpPr>
        <p:spPr/>
        <p:txBody>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B3B1F564-C10E-9FA0-F4EF-9191EC01FD9D}"/>
              </a:ext>
            </a:extLst>
          </p:cNvPr>
          <p:cNvSpPr>
            <a:spLocks noGrp="1"/>
          </p:cNvSpPr>
          <p:nvPr>
            <p:ph idx="1"/>
          </p:nvPr>
        </p:nvSpPr>
        <p:spPr>
          <a:xfrm>
            <a:off x="677334" y="1400176"/>
            <a:ext cx="8104716" cy="857250"/>
          </a:xfrm>
        </p:spPr>
        <p:txBody>
          <a:bodyPr/>
          <a:lstStyle/>
          <a:p>
            <a:r>
              <a:rPr lang="en-US" sz="1800" b="1" dirty="0"/>
              <a:t>Loaded data in arrays by iterating every row</a:t>
            </a:r>
          </a:p>
          <a:p>
            <a:pPr marL="0" indent="0">
              <a:buNone/>
            </a:pPr>
            <a:endParaRPr lang="en-IN" dirty="0"/>
          </a:p>
        </p:txBody>
      </p:sp>
      <p:pic>
        <p:nvPicPr>
          <p:cNvPr id="4" name="Google Shape;145;g190869d200a_0_34">
            <a:extLst>
              <a:ext uri="{FF2B5EF4-FFF2-40B4-BE49-F238E27FC236}">
                <a16:creationId xmlns:a16="http://schemas.microsoft.com/office/drawing/2014/main" id="{04E18C6A-2EEC-C9FE-8543-3C7A701A708B}"/>
              </a:ext>
            </a:extLst>
          </p:cNvPr>
          <p:cNvPicPr preferRelativeResize="0"/>
          <p:nvPr/>
        </p:nvPicPr>
        <p:blipFill>
          <a:blip r:embed="rId2">
            <a:alphaModFix/>
          </a:blip>
          <a:stretch>
            <a:fillRect/>
          </a:stretch>
        </p:blipFill>
        <p:spPr>
          <a:xfrm>
            <a:off x="1524000" y="2257426"/>
            <a:ext cx="8596668" cy="3371849"/>
          </a:xfrm>
          <a:prstGeom prst="rect">
            <a:avLst/>
          </a:prstGeom>
          <a:noFill/>
          <a:ln>
            <a:noFill/>
          </a:ln>
        </p:spPr>
      </p:pic>
    </p:spTree>
    <p:extLst>
      <p:ext uri="{BB962C8B-B14F-4D97-AF65-F5344CB8AC3E}">
        <p14:creationId xmlns:p14="http://schemas.microsoft.com/office/powerpoint/2010/main" val="3259570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F5DB-69C3-CA87-A837-18FC9C2BA05B}"/>
              </a:ext>
            </a:extLst>
          </p:cNvPr>
          <p:cNvSpPr>
            <a:spLocks noGrp="1"/>
          </p:cNvSpPr>
          <p:nvPr>
            <p:ph type="title"/>
          </p:nvPr>
        </p:nvSpPr>
        <p:spPr/>
        <p:txBody>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C51C364E-7C2D-C331-5B08-37699328AE6E}"/>
              </a:ext>
            </a:extLst>
          </p:cNvPr>
          <p:cNvSpPr>
            <a:spLocks noGrp="1"/>
          </p:cNvSpPr>
          <p:nvPr>
            <p:ph idx="1"/>
          </p:nvPr>
        </p:nvSpPr>
        <p:spPr>
          <a:xfrm>
            <a:off x="677334" y="1488613"/>
            <a:ext cx="8399991" cy="1235537"/>
          </a:xfrm>
        </p:spPr>
        <p:txBody>
          <a:bodyPr/>
          <a:lstStyle/>
          <a:p>
            <a:pPr marL="0" lvl="0" indent="0" algn="l" rtl="0">
              <a:lnSpc>
                <a:spcPct val="115000"/>
              </a:lnSpc>
              <a:spcBef>
                <a:spcPts val="1200"/>
              </a:spcBef>
              <a:spcAft>
                <a:spcPts val="0"/>
              </a:spcAft>
              <a:buNone/>
            </a:pPr>
            <a:r>
              <a:rPr lang="en-US" sz="1800" b="1" dirty="0">
                <a:solidFill>
                  <a:srgbClr val="292929"/>
                </a:solidFill>
              </a:rPr>
              <a:t>Defining the Model </a:t>
            </a:r>
          </a:p>
          <a:p>
            <a:pPr marL="0" lvl="0" indent="0" algn="l" rtl="0">
              <a:lnSpc>
                <a:spcPct val="115000"/>
              </a:lnSpc>
              <a:spcBef>
                <a:spcPts val="1200"/>
              </a:spcBef>
              <a:spcAft>
                <a:spcPts val="1200"/>
              </a:spcAft>
              <a:buNone/>
            </a:pPr>
            <a:r>
              <a:rPr lang="en-US" sz="1800" dirty="0">
                <a:solidFill>
                  <a:srgbClr val="292929"/>
                </a:solidFill>
              </a:rPr>
              <a:t>We have converted our loaded data to </a:t>
            </a:r>
            <a:r>
              <a:rPr lang="en-US" sz="1800" dirty="0" err="1">
                <a:solidFill>
                  <a:srgbClr val="292929"/>
                </a:solidFill>
              </a:rPr>
              <a:t>numpy</a:t>
            </a:r>
            <a:r>
              <a:rPr lang="en-US" sz="1800" dirty="0">
                <a:solidFill>
                  <a:srgbClr val="292929"/>
                </a:solidFill>
              </a:rPr>
              <a:t> array and defined our dataset as categorical data. We have trained 30 epochs for this purpose. </a:t>
            </a:r>
          </a:p>
        </p:txBody>
      </p:sp>
      <p:pic>
        <p:nvPicPr>
          <p:cNvPr id="6" name="Picture 5">
            <a:extLst>
              <a:ext uri="{FF2B5EF4-FFF2-40B4-BE49-F238E27FC236}">
                <a16:creationId xmlns:a16="http://schemas.microsoft.com/office/drawing/2014/main" id="{43FCA106-99A5-0F37-83C3-9ADDEFCDB5CA}"/>
              </a:ext>
            </a:extLst>
          </p:cNvPr>
          <p:cNvPicPr>
            <a:picLocks noChangeAspect="1"/>
          </p:cNvPicPr>
          <p:nvPr/>
        </p:nvPicPr>
        <p:blipFill>
          <a:blip r:embed="rId2"/>
          <a:stretch>
            <a:fillRect/>
          </a:stretch>
        </p:blipFill>
        <p:spPr>
          <a:xfrm>
            <a:off x="2085975" y="2809413"/>
            <a:ext cx="7188027" cy="3134187"/>
          </a:xfrm>
          <a:prstGeom prst="rect">
            <a:avLst/>
          </a:prstGeom>
        </p:spPr>
      </p:pic>
    </p:spTree>
    <p:extLst>
      <p:ext uri="{BB962C8B-B14F-4D97-AF65-F5344CB8AC3E}">
        <p14:creationId xmlns:p14="http://schemas.microsoft.com/office/powerpoint/2010/main" val="618235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68F2-135A-DB9B-93D6-393B58113933}"/>
              </a:ext>
            </a:extLst>
          </p:cNvPr>
          <p:cNvSpPr>
            <a:spLocks noGrp="1"/>
          </p:cNvSpPr>
          <p:nvPr>
            <p:ph type="title"/>
          </p:nvPr>
        </p:nvSpPr>
        <p:spPr/>
        <p:txBody>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E8B55411-6750-E56A-BAC7-FEA078217240}"/>
              </a:ext>
            </a:extLst>
          </p:cNvPr>
          <p:cNvSpPr>
            <a:spLocks noGrp="1"/>
          </p:cNvSpPr>
          <p:nvPr>
            <p:ph idx="1"/>
          </p:nvPr>
        </p:nvSpPr>
        <p:spPr>
          <a:xfrm>
            <a:off x="763059" y="1493840"/>
            <a:ext cx="7304616" cy="1106486"/>
          </a:xfrm>
        </p:spPr>
        <p:txBody>
          <a:bodyPr/>
          <a:lstStyle/>
          <a:p>
            <a:pPr marL="0" lvl="0" indent="0" algn="l" rtl="0">
              <a:spcBef>
                <a:spcPts val="0"/>
              </a:spcBef>
              <a:spcAft>
                <a:spcPts val="0"/>
              </a:spcAft>
              <a:buNone/>
            </a:pPr>
            <a:r>
              <a:rPr lang="en-US" sz="1800" b="1" dirty="0"/>
              <a:t>Normalization</a:t>
            </a:r>
          </a:p>
          <a:p>
            <a:pPr marL="0" lvl="0" indent="0" algn="l" rtl="0">
              <a:spcBef>
                <a:spcPts val="0"/>
              </a:spcBef>
              <a:spcAft>
                <a:spcPts val="0"/>
              </a:spcAft>
              <a:buNone/>
            </a:pPr>
            <a:r>
              <a:rPr lang="en-US" sz="1800" dirty="0"/>
              <a:t>We have </a:t>
            </a:r>
            <a:r>
              <a:rPr lang="en-US" sz="1800" dirty="0" err="1"/>
              <a:t>normalised</a:t>
            </a:r>
            <a:r>
              <a:rPr lang="en-US" sz="1800" dirty="0"/>
              <a:t> our data to reduce computational power and time. </a:t>
            </a:r>
          </a:p>
        </p:txBody>
      </p:sp>
      <p:pic>
        <p:nvPicPr>
          <p:cNvPr id="4" name="Google Shape;159;g19083e9448c_2_43">
            <a:extLst>
              <a:ext uri="{FF2B5EF4-FFF2-40B4-BE49-F238E27FC236}">
                <a16:creationId xmlns:a16="http://schemas.microsoft.com/office/drawing/2014/main" id="{AA453438-2BDD-7B6B-E3A4-D3796A5074F1}"/>
              </a:ext>
            </a:extLst>
          </p:cNvPr>
          <p:cNvPicPr preferRelativeResize="0"/>
          <p:nvPr/>
        </p:nvPicPr>
        <p:blipFill>
          <a:blip r:embed="rId2">
            <a:alphaModFix/>
          </a:blip>
          <a:stretch>
            <a:fillRect/>
          </a:stretch>
        </p:blipFill>
        <p:spPr>
          <a:xfrm>
            <a:off x="1878088" y="2600326"/>
            <a:ext cx="8645376" cy="3409949"/>
          </a:xfrm>
          <a:prstGeom prst="rect">
            <a:avLst/>
          </a:prstGeom>
          <a:noFill/>
          <a:ln>
            <a:noFill/>
          </a:ln>
        </p:spPr>
      </p:pic>
    </p:spTree>
    <p:extLst>
      <p:ext uri="{BB962C8B-B14F-4D97-AF65-F5344CB8AC3E}">
        <p14:creationId xmlns:p14="http://schemas.microsoft.com/office/powerpoint/2010/main" val="2564117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lgerian" panose="04020705040A02060702" pitchFamily="82" charset="0"/>
                <a:cs typeface="Arial" panose="020B0604020202020204" pitchFamily="34" charset="0"/>
              </a:rPr>
              <a:t>Content</a:t>
            </a:r>
            <a:endParaRPr lang="en-IN" sz="3200" b="1" dirty="0">
              <a:solidFill>
                <a:srgbClr val="46B0FA"/>
              </a:solidFill>
              <a:latin typeface="Algerian" panose="04020705040A02060702" pitchFamily="82"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71154" y="1247350"/>
            <a:ext cx="4650377" cy="498598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Introduction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Literature Review</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Objectives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CNN and its Components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QR Code for SRS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Methodology</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Working model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References </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729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A977-CC00-7037-E7C9-566A5A60FCFB}"/>
              </a:ext>
            </a:extLst>
          </p:cNvPr>
          <p:cNvSpPr>
            <a:spLocks noGrp="1"/>
          </p:cNvSpPr>
          <p:nvPr>
            <p:ph type="title"/>
          </p:nvPr>
        </p:nvSpPr>
        <p:spPr>
          <a:xfrm>
            <a:off x="542925" y="181700"/>
            <a:ext cx="6372225" cy="959711"/>
          </a:xfrm>
        </p:spPr>
        <p:txBody>
          <a:bodyPr>
            <a:normAutofit/>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595CB6EC-6E32-4165-4039-22258034F52E}"/>
              </a:ext>
            </a:extLst>
          </p:cNvPr>
          <p:cNvSpPr>
            <a:spLocks noGrp="1"/>
          </p:cNvSpPr>
          <p:nvPr>
            <p:ph idx="1"/>
          </p:nvPr>
        </p:nvSpPr>
        <p:spPr>
          <a:xfrm>
            <a:off x="677334" y="1032669"/>
            <a:ext cx="11209866" cy="588961"/>
          </a:xfrm>
        </p:spPr>
        <p:txBody>
          <a:bodyPr>
            <a:normAutofit fontScale="92500" lnSpcReduction="20000"/>
          </a:bodyPr>
          <a:lstStyle/>
          <a:p>
            <a:pPr marL="0" lvl="0" indent="0" algn="l" rtl="0">
              <a:lnSpc>
                <a:spcPct val="115000"/>
              </a:lnSpc>
              <a:spcBef>
                <a:spcPts val="1200"/>
              </a:spcBef>
              <a:spcAft>
                <a:spcPts val="1200"/>
              </a:spcAft>
              <a:buNone/>
            </a:pPr>
            <a:r>
              <a:rPr lang="en-US" sz="1800" dirty="0">
                <a:solidFill>
                  <a:srgbClr val="292929"/>
                </a:solidFill>
                <a:highlight>
                  <a:srgbClr val="FFFFFF"/>
                </a:highlight>
                <a:latin typeface="Georgia"/>
                <a:ea typeface="Georgia"/>
                <a:cs typeface="Georgia"/>
                <a:sym typeface="Georgia"/>
              </a:rPr>
              <a:t>We have defined a CNN model here with 3 convolutional layers and a fully connected layer. We have used acti</a:t>
            </a:r>
            <a:r>
              <a:rPr lang="en-US" dirty="0">
                <a:solidFill>
                  <a:srgbClr val="292929"/>
                </a:solidFill>
                <a:highlight>
                  <a:srgbClr val="FFFFFF"/>
                </a:highlight>
                <a:latin typeface="Georgia"/>
                <a:ea typeface="Georgia"/>
                <a:cs typeface="Georgia"/>
                <a:sym typeface="Georgia"/>
              </a:rPr>
              <a:t>vation function </a:t>
            </a:r>
            <a:r>
              <a:rPr lang="en-US" dirty="0" err="1">
                <a:solidFill>
                  <a:srgbClr val="292929"/>
                </a:solidFill>
                <a:highlight>
                  <a:srgbClr val="FFFFFF"/>
                </a:highlight>
                <a:latin typeface="Georgia"/>
                <a:ea typeface="Georgia"/>
                <a:cs typeface="Georgia"/>
                <a:sym typeface="Georgia"/>
              </a:rPr>
              <a:t>ReLu</a:t>
            </a:r>
            <a:r>
              <a:rPr lang="en-US" dirty="0">
                <a:solidFill>
                  <a:srgbClr val="292929"/>
                </a:solidFill>
                <a:highlight>
                  <a:srgbClr val="FFFFFF"/>
                </a:highlight>
                <a:latin typeface="Georgia"/>
                <a:ea typeface="Georgia"/>
                <a:cs typeface="Georgia"/>
                <a:sym typeface="Georgia"/>
              </a:rPr>
              <a:t> and </a:t>
            </a:r>
            <a:r>
              <a:rPr lang="en-US" dirty="0" err="1">
                <a:solidFill>
                  <a:srgbClr val="292929"/>
                </a:solidFill>
                <a:highlight>
                  <a:srgbClr val="FFFFFF"/>
                </a:highlight>
                <a:latin typeface="Georgia"/>
                <a:ea typeface="Georgia"/>
                <a:cs typeface="Georgia"/>
                <a:sym typeface="Georgia"/>
              </a:rPr>
              <a:t>softmax</a:t>
            </a:r>
            <a:r>
              <a:rPr lang="en-US" dirty="0">
                <a:solidFill>
                  <a:srgbClr val="292929"/>
                </a:solidFill>
                <a:highlight>
                  <a:srgbClr val="FFFFFF"/>
                </a:highlight>
                <a:latin typeface="Georgia"/>
                <a:ea typeface="Georgia"/>
                <a:cs typeface="Georgia"/>
                <a:sym typeface="Georgia"/>
              </a:rPr>
              <a:t> function for classifying the emotions (multi class classification) </a:t>
            </a:r>
            <a:endParaRPr lang="en-US" sz="1800" dirty="0">
              <a:solidFill>
                <a:srgbClr val="292929"/>
              </a:solidFill>
            </a:endParaRPr>
          </a:p>
        </p:txBody>
      </p:sp>
      <p:pic>
        <p:nvPicPr>
          <p:cNvPr id="4" name="Google Shape;167;g190869d200a_0_18">
            <a:extLst>
              <a:ext uri="{FF2B5EF4-FFF2-40B4-BE49-F238E27FC236}">
                <a16:creationId xmlns:a16="http://schemas.microsoft.com/office/drawing/2014/main" id="{ACC776BF-3CE0-1B5D-623C-C81A6B106291}"/>
              </a:ext>
            </a:extLst>
          </p:cNvPr>
          <p:cNvPicPr preferRelativeResize="0"/>
          <p:nvPr/>
        </p:nvPicPr>
        <p:blipFill>
          <a:blip r:embed="rId2">
            <a:alphaModFix/>
          </a:blip>
          <a:stretch>
            <a:fillRect/>
          </a:stretch>
        </p:blipFill>
        <p:spPr>
          <a:xfrm>
            <a:off x="1152601" y="1930400"/>
            <a:ext cx="8467650" cy="4688750"/>
          </a:xfrm>
          <a:prstGeom prst="rect">
            <a:avLst/>
          </a:prstGeom>
          <a:noFill/>
          <a:ln>
            <a:noFill/>
          </a:ln>
        </p:spPr>
      </p:pic>
    </p:spTree>
    <p:extLst>
      <p:ext uri="{BB962C8B-B14F-4D97-AF65-F5344CB8AC3E}">
        <p14:creationId xmlns:p14="http://schemas.microsoft.com/office/powerpoint/2010/main" val="336153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9997-1195-C837-EE92-80A35C833AA2}"/>
              </a:ext>
            </a:extLst>
          </p:cNvPr>
          <p:cNvSpPr>
            <a:spLocks noGrp="1"/>
          </p:cNvSpPr>
          <p:nvPr>
            <p:ph type="title"/>
          </p:nvPr>
        </p:nvSpPr>
        <p:spPr/>
        <p:txBody>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375087DB-9BD2-CDBD-24B6-BBD3A4736C79}"/>
              </a:ext>
            </a:extLst>
          </p:cNvPr>
          <p:cNvSpPr>
            <a:spLocks noGrp="1"/>
          </p:cNvSpPr>
          <p:nvPr>
            <p:ph idx="1"/>
          </p:nvPr>
        </p:nvSpPr>
        <p:spPr>
          <a:xfrm>
            <a:off x="677334" y="1488613"/>
            <a:ext cx="7152216" cy="930737"/>
          </a:xfrm>
        </p:spPr>
        <p:txBody>
          <a:bodyPr/>
          <a:lstStyle/>
          <a:p>
            <a:pPr marL="0" lvl="0" indent="0" algn="l" rtl="0">
              <a:lnSpc>
                <a:spcPct val="115000"/>
              </a:lnSpc>
              <a:spcBef>
                <a:spcPts val="1200"/>
              </a:spcBef>
              <a:spcAft>
                <a:spcPts val="0"/>
              </a:spcAft>
              <a:buNone/>
            </a:pPr>
            <a:r>
              <a:rPr lang="en-US" sz="1800" b="1">
                <a:solidFill>
                  <a:srgbClr val="292929"/>
                </a:solidFill>
              </a:rPr>
              <a:t>Compiling and Training the Model</a:t>
            </a:r>
            <a:endParaRPr lang="en-US" sz="1800" b="1">
              <a:solidFill>
                <a:srgbClr val="292929"/>
              </a:solidFill>
              <a:highlight>
                <a:srgbClr val="FFFFFF"/>
              </a:highlight>
              <a:latin typeface="Georgia"/>
              <a:ea typeface="Georgia"/>
              <a:cs typeface="Georgia"/>
              <a:sym typeface="Georgia"/>
            </a:endParaRPr>
          </a:p>
          <a:p>
            <a:pPr marL="0" lvl="0" indent="0" algn="l" rtl="0">
              <a:lnSpc>
                <a:spcPct val="115000"/>
              </a:lnSpc>
              <a:spcBef>
                <a:spcPts val="1200"/>
              </a:spcBef>
              <a:spcAft>
                <a:spcPts val="1200"/>
              </a:spcAft>
              <a:buNone/>
            </a:pPr>
            <a:r>
              <a:rPr lang="en-US" sz="1800">
                <a:solidFill>
                  <a:srgbClr val="292929"/>
                </a:solidFill>
                <a:highlight>
                  <a:srgbClr val="FFFFFF"/>
                </a:highlight>
                <a:latin typeface="Georgia"/>
                <a:ea typeface="Georgia"/>
                <a:cs typeface="Georgia"/>
                <a:sym typeface="Georgia"/>
              </a:rPr>
              <a:t>Here we are Compiling and training our model </a:t>
            </a:r>
            <a:endParaRPr lang="en-US" sz="1800" dirty="0">
              <a:solidFill>
                <a:srgbClr val="292929"/>
              </a:solidFill>
            </a:endParaRPr>
          </a:p>
        </p:txBody>
      </p:sp>
      <p:pic>
        <p:nvPicPr>
          <p:cNvPr id="4" name="Google Shape;174;g1909080c13b_0_7">
            <a:extLst>
              <a:ext uri="{FF2B5EF4-FFF2-40B4-BE49-F238E27FC236}">
                <a16:creationId xmlns:a16="http://schemas.microsoft.com/office/drawing/2014/main" id="{706245E0-AAA9-A5AB-703A-866AE6B4260A}"/>
              </a:ext>
            </a:extLst>
          </p:cNvPr>
          <p:cNvPicPr preferRelativeResize="0"/>
          <p:nvPr/>
        </p:nvPicPr>
        <p:blipFill>
          <a:blip r:embed="rId2">
            <a:alphaModFix/>
          </a:blip>
          <a:stretch>
            <a:fillRect/>
          </a:stretch>
        </p:blipFill>
        <p:spPr>
          <a:xfrm>
            <a:off x="2424113" y="2552700"/>
            <a:ext cx="7424737" cy="3143250"/>
          </a:xfrm>
          <a:prstGeom prst="rect">
            <a:avLst/>
          </a:prstGeom>
          <a:noFill/>
          <a:ln>
            <a:noFill/>
          </a:ln>
        </p:spPr>
      </p:pic>
    </p:spTree>
    <p:extLst>
      <p:ext uri="{BB962C8B-B14F-4D97-AF65-F5344CB8AC3E}">
        <p14:creationId xmlns:p14="http://schemas.microsoft.com/office/powerpoint/2010/main" val="3518222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7380-CE2B-FC87-6751-577331D78E61}"/>
              </a:ext>
            </a:extLst>
          </p:cNvPr>
          <p:cNvSpPr>
            <a:spLocks noGrp="1"/>
          </p:cNvSpPr>
          <p:nvPr>
            <p:ph type="title"/>
          </p:nvPr>
        </p:nvSpPr>
        <p:spPr/>
        <p:txBody>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FEB71E40-308D-68DF-407D-0602478CA7F7}"/>
              </a:ext>
            </a:extLst>
          </p:cNvPr>
          <p:cNvSpPr>
            <a:spLocks noGrp="1"/>
          </p:cNvSpPr>
          <p:nvPr>
            <p:ph idx="1"/>
          </p:nvPr>
        </p:nvSpPr>
        <p:spPr>
          <a:xfrm>
            <a:off x="782109" y="1277940"/>
            <a:ext cx="5418666" cy="477836"/>
          </a:xfrm>
        </p:spPr>
        <p:txBody>
          <a:bodyPr/>
          <a:lstStyle/>
          <a:p>
            <a:pPr marL="0" lvl="0" indent="0" algn="l" rtl="0">
              <a:lnSpc>
                <a:spcPct val="91304"/>
              </a:lnSpc>
              <a:spcBef>
                <a:spcPts val="3800"/>
              </a:spcBef>
              <a:spcAft>
                <a:spcPts val="0"/>
              </a:spcAft>
              <a:buNone/>
            </a:pPr>
            <a:r>
              <a:rPr lang="en-US" sz="1800" b="1">
                <a:solidFill>
                  <a:srgbClr val="292929"/>
                </a:solidFill>
                <a:highlight>
                  <a:srgbClr val="FFFFFF"/>
                </a:highlight>
              </a:rPr>
              <a:t>Saving the  model to  use it later on</a:t>
            </a:r>
            <a:r>
              <a:rPr lang="en-US" sz="1050"/>
              <a:t> </a:t>
            </a:r>
            <a:endParaRPr lang="en-US" sz="1050" dirty="0"/>
          </a:p>
        </p:txBody>
      </p:sp>
      <p:pic>
        <p:nvPicPr>
          <p:cNvPr id="4" name="Google Shape;181;g190869d200a_0_0">
            <a:extLst>
              <a:ext uri="{FF2B5EF4-FFF2-40B4-BE49-F238E27FC236}">
                <a16:creationId xmlns:a16="http://schemas.microsoft.com/office/drawing/2014/main" id="{BBDC21DA-6327-A32E-2E21-7F8317170C3F}"/>
              </a:ext>
            </a:extLst>
          </p:cNvPr>
          <p:cNvPicPr preferRelativeResize="0"/>
          <p:nvPr/>
        </p:nvPicPr>
        <p:blipFill>
          <a:blip r:embed="rId2">
            <a:alphaModFix/>
          </a:blip>
          <a:stretch>
            <a:fillRect/>
          </a:stretch>
        </p:blipFill>
        <p:spPr>
          <a:xfrm>
            <a:off x="966899" y="1942691"/>
            <a:ext cx="9445151" cy="3833984"/>
          </a:xfrm>
          <a:prstGeom prst="rect">
            <a:avLst/>
          </a:prstGeom>
          <a:noFill/>
          <a:ln>
            <a:noFill/>
          </a:ln>
        </p:spPr>
      </p:pic>
    </p:spTree>
    <p:extLst>
      <p:ext uri="{BB962C8B-B14F-4D97-AF65-F5344CB8AC3E}">
        <p14:creationId xmlns:p14="http://schemas.microsoft.com/office/powerpoint/2010/main" val="1652682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360F-DFC9-F9A0-4177-4DE0F2401F5D}"/>
              </a:ext>
            </a:extLst>
          </p:cNvPr>
          <p:cNvSpPr>
            <a:spLocks noGrp="1"/>
          </p:cNvSpPr>
          <p:nvPr>
            <p:ph type="title"/>
          </p:nvPr>
        </p:nvSpPr>
        <p:spPr/>
        <p:txBody>
          <a:bodyPr/>
          <a:lstStyle/>
          <a:p>
            <a:r>
              <a:rPr lang="en-US" sz="3600" dirty="0">
                <a:solidFill>
                  <a:srgbClr val="00B0F0"/>
                </a:solidFill>
                <a:latin typeface="Algerian" panose="04020705040A02060702" pitchFamily="82" charset="0"/>
              </a:rPr>
              <a:t>Methodology</a:t>
            </a:r>
            <a:endParaRPr lang="en-IN" dirty="0"/>
          </a:p>
        </p:txBody>
      </p:sp>
      <p:sp>
        <p:nvSpPr>
          <p:cNvPr id="6" name="Content Placeholder 5">
            <a:extLst>
              <a:ext uri="{FF2B5EF4-FFF2-40B4-BE49-F238E27FC236}">
                <a16:creationId xmlns:a16="http://schemas.microsoft.com/office/drawing/2014/main" id="{264F4207-7BA3-C272-CF49-42EAC206C4A4}"/>
              </a:ext>
            </a:extLst>
          </p:cNvPr>
          <p:cNvSpPr>
            <a:spLocks noGrp="1"/>
          </p:cNvSpPr>
          <p:nvPr>
            <p:ph idx="1"/>
          </p:nvPr>
        </p:nvSpPr>
        <p:spPr>
          <a:xfrm>
            <a:off x="677334" y="1386682"/>
            <a:ext cx="7552266" cy="1087435"/>
          </a:xfrm>
        </p:spPr>
        <p:txBody>
          <a:bodyPr>
            <a:normAutofit/>
          </a:bodyPr>
          <a:lstStyle/>
          <a:p>
            <a:r>
              <a:rPr lang="en-US" sz="1800" b="1">
                <a:solidFill>
                  <a:srgbClr val="292929"/>
                </a:solidFill>
                <a:highlight>
                  <a:srgbClr val="FFFFFF"/>
                </a:highlight>
              </a:rPr>
              <a:t>Implementing the model in Real-Time  : </a:t>
            </a:r>
            <a:r>
              <a:rPr lang="en-US" sz="1800">
                <a:solidFill>
                  <a:srgbClr val="292929"/>
                </a:solidFill>
                <a:highlight>
                  <a:srgbClr val="FFFFFF"/>
                </a:highlight>
              </a:rPr>
              <a:t>Loading Model and weights from the model above</a:t>
            </a:r>
            <a:endParaRPr lang="en-IN"/>
          </a:p>
        </p:txBody>
      </p:sp>
      <p:pic>
        <p:nvPicPr>
          <p:cNvPr id="7" name="Google Shape;188;g1909080c13b_0_20">
            <a:extLst>
              <a:ext uri="{FF2B5EF4-FFF2-40B4-BE49-F238E27FC236}">
                <a16:creationId xmlns:a16="http://schemas.microsoft.com/office/drawing/2014/main" id="{4F4BC92D-4944-79C0-3197-122FB397BC17}"/>
              </a:ext>
            </a:extLst>
          </p:cNvPr>
          <p:cNvPicPr preferRelativeResize="0"/>
          <p:nvPr/>
        </p:nvPicPr>
        <p:blipFill>
          <a:blip r:embed="rId2">
            <a:alphaModFix/>
          </a:blip>
          <a:stretch>
            <a:fillRect/>
          </a:stretch>
        </p:blipFill>
        <p:spPr>
          <a:xfrm>
            <a:off x="1571898" y="2476075"/>
            <a:ext cx="8612975" cy="3150850"/>
          </a:xfrm>
          <a:prstGeom prst="rect">
            <a:avLst/>
          </a:prstGeom>
          <a:noFill/>
          <a:ln>
            <a:noFill/>
          </a:ln>
        </p:spPr>
      </p:pic>
    </p:spTree>
    <p:extLst>
      <p:ext uri="{BB962C8B-B14F-4D97-AF65-F5344CB8AC3E}">
        <p14:creationId xmlns:p14="http://schemas.microsoft.com/office/powerpoint/2010/main" val="203432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2B49-211A-144A-A1C3-D84CA3C58C0A}"/>
              </a:ext>
            </a:extLst>
          </p:cNvPr>
          <p:cNvSpPr>
            <a:spLocks noGrp="1"/>
          </p:cNvSpPr>
          <p:nvPr>
            <p:ph type="title"/>
          </p:nvPr>
        </p:nvSpPr>
        <p:spPr/>
        <p:txBody>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4624E2D8-81C0-41EB-3EE0-17E5D3453D20}"/>
              </a:ext>
            </a:extLst>
          </p:cNvPr>
          <p:cNvSpPr>
            <a:spLocks noGrp="1"/>
          </p:cNvSpPr>
          <p:nvPr>
            <p:ph idx="1"/>
          </p:nvPr>
        </p:nvSpPr>
        <p:spPr>
          <a:xfrm>
            <a:off x="610659" y="1429876"/>
            <a:ext cx="7618941" cy="1835612"/>
          </a:xfrm>
        </p:spPr>
        <p:txBody>
          <a:bodyPr/>
          <a:lstStyle/>
          <a:p>
            <a:r>
              <a:rPr lang="en-US" sz="1800" b="1" dirty="0">
                <a:solidFill>
                  <a:srgbClr val="292929"/>
                </a:solidFill>
                <a:highlight>
                  <a:srgbClr val="FFFFFF"/>
                </a:highlight>
              </a:rPr>
              <a:t>Implementing the model in Real-Time  : </a:t>
            </a:r>
            <a:r>
              <a:rPr lang="en-US" sz="1800" dirty="0">
                <a:solidFill>
                  <a:srgbClr val="292929"/>
                </a:solidFill>
                <a:highlight>
                  <a:srgbClr val="FFFFFF"/>
                </a:highlight>
                <a:latin typeface="Georgia"/>
                <a:ea typeface="Georgia"/>
                <a:cs typeface="Georgia"/>
                <a:sym typeface="Georgia"/>
              </a:rPr>
              <a:t>We will download the file ‘haarcascade_frontalface_default.xml’, which is a file containing the features required to detect the frontal face.</a:t>
            </a:r>
          </a:p>
          <a:p>
            <a:endParaRPr lang="en-IN" dirty="0"/>
          </a:p>
        </p:txBody>
      </p:sp>
      <p:sp>
        <p:nvSpPr>
          <p:cNvPr id="4" name="Content Placeholder 2">
            <a:extLst>
              <a:ext uri="{FF2B5EF4-FFF2-40B4-BE49-F238E27FC236}">
                <a16:creationId xmlns:a16="http://schemas.microsoft.com/office/drawing/2014/main" id="{F4F06A5C-E236-D90B-D180-3982730D01A9}"/>
              </a:ext>
            </a:extLst>
          </p:cNvPr>
          <p:cNvSpPr txBox="1">
            <a:spLocks/>
          </p:cNvSpPr>
          <p:nvPr/>
        </p:nvSpPr>
        <p:spPr>
          <a:xfrm>
            <a:off x="829734" y="2511194"/>
            <a:ext cx="7618941" cy="18356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dirty="0">
                <a:solidFill>
                  <a:srgbClr val="292929"/>
                </a:solidFill>
                <a:highlight>
                  <a:srgbClr val="FFFFFF"/>
                </a:highlight>
                <a:latin typeface="Georgia"/>
                <a:ea typeface="Georgia"/>
                <a:cs typeface="Georgia"/>
                <a:sym typeface="Georgia"/>
              </a:rPr>
              <a:t>cv2.VideoCapture(0) starts the webcam and captures images from the webcam which are passed into the cascade classifier to detect the face in the image.</a:t>
            </a:r>
            <a:endParaRPr lang="en-US" dirty="0">
              <a:latin typeface="Georgia"/>
              <a:ea typeface="Georgia"/>
              <a:cs typeface="Georgia"/>
              <a:sym typeface="Georgia"/>
            </a:endParaRPr>
          </a:p>
        </p:txBody>
      </p:sp>
      <p:pic>
        <p:nvPicPr>
          <p:cNvPr id="5" name="Google Shape;195;g1a65b88f315_0_37">
            <a:extLst>
              <a:ext uri="{FF2B5EF4-FFF2-40B4-BE49-F238E27FC236}">
                <a16:creationId xmlns:a16="http://schemas.microsoft.com/office/drawing/2014/main" id="{1D4C2D83-38C6-FE7A-F351-BA8AF489E003}"/>
              </a:ext>
            </a:extLst>
          </p:cNvPr>
          <p:cNvPicPr preferRelativeResize="0"/>
          <p:nvPr/>
        </p:nvPicPr>
        <p:blipFill>
          <a:blip r:embed="rId2">
            <a:alphaModFix/>
          </a:blip>
          <a:stretch>
            <a:fillRect/>
          </a:stretch>
        </p:blipFill>
        <p:spPr>
          <a:xfrm>
            <a:off x="829734" y="3733414"/>
            <a:ext cx="10065848" cy="2388372"/>
          </a:xfrm>
          <a:prstGeom prst="rect">
            <a:avLst/>
          </a:prstGeom>
          <a:noFill/>
          <a:ln>
            <a:noFill/>
          </a:ln>
        </p:spPr>
      </p:pic>
    </p:spTree>
    <p:extLst>
      <p:ext uri="{BB962C8B-B14F-4D97-AF65-F5344CB8AC3E}">
        <p14:creationId xmlns:p14="http://schemas.microsoft.com/office/powerpoint/2010/main" val="3623338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E095-CBD4-891E-84A2-82BA2396595A}"/>
              </a:ext>
            </a:extLst>
          </p:cNvPr>
          <p:cNvSpPr>
            <a:spLocks noGrp="1"/>
          </p:cNvSpPr>
          <p:nvPr>
            <p:ph type="title"/>
          </p:nvPr>
        </p:nvSpPr>
        <p:spPr>
          <a:xfrm>
            <a:off x="677334" y="609600"/>
            <a:ext cx="5599641" cy="676275"/>
          </a:xfrm>
        </p:spPr>
        <p:txBody>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5B8A7185-6FEE-B5BE-6D35-41C3EA75E167}"/>
              </a:ext>
            </a:extLst>
          </p:cNvPr>
          <p:cNvSpPr>
            <a:spLocks noGrp="1"/>
          </p:cNvSpPr>
          <p:nvPr>
            <p:ph idx="1"/>
          </p:nvPr>
        </p:nvSpPr>
        <p:spPr>
          <a:xfrm>
            <a:off x="763059" y="1488613"/>
            <a:ext cx="8596668" cy="1197437"/>
          </a:xfrm>
        </p:spPr>
        <p:txBody>
          <a:bodyPr/>
          <a:lstStyle/>
          <a:p>
            <a:pPr marL="0" lvl="0" indent="0" algn="l" rtl="0">
              <a:spcBef>
                <a:spcPts val="0"/>
              </a:spcBef>
              <a:spcAft>
                <a:spcPts val="0"/>
              </a:spcAft>
              <a:buNone/>
            </a:pPr>
            <a:r>
              <a:rPr lang="en-US" sz="1800">
                <a:solidFill>
                  <a:srgbClr val="292929"/>
                </a:solidFill>
                <a:highlight>
                  <a:srgbClr val="FFFFFF"/>
                </a:highlight>
                <a:latin typeface="Georgia"/>
                <a:ea typeface="Georgia"/>
                <a:cs typeface="Georgia"/>
                <a:sym typeface="Georgia"/>
              </a:rPr>
              <a:t>The detected face is then converted to a grayscale image and resized into a shape that is compatible with our model. Then it is passed to the model for predicting the emotion.</a:t>
            </a:r>
            <a:endParaRPr lang="en-US" sz="1800" dirty="0">
              <a:latin typeface="Georgia"/>
              <a:ea typeface="Georgia"/>
              <a:cs typeface="Georgia"/>
              <a:sym typeface="Georgia"/>
            </a:endParaRPr>
          </a:p>
        </p:txBody>
      </p:sp>
      <p:pic>
        <p:nvPicPr>
          <p:cNvPr id="6" name="Google Shape;203;g1a65b88f315_0_48">
            <a:extLst>
              <a:ext uri="{FF2B5EF4-FFF2-40B4-BE49-F238E27FC236}">
                <a16:creationId xmlns:a16="http://schemas.microsoft.com/office/drawing/2014/main" id="{2749A7F1-2E0E-AF06-111B-C16FD77FAE0D}"/>
              </a:ext>
            </a:extLst>
          </p:cNvPr>
          <p:cNvPicPr preferRelativeResize="0"/>
          <p:nvPr/>
        </p:nvPicPr>
        <p:blipFill>
          <a:blip r:embed="rId2">
            <a:alphaModFix/>
          </a:blip>
          <a:stretch>
            <a:fillRect/>
          </a:stretch>
        </p:blipFill>
        <p:spPr>
          <a:xfrm>
            <a:off x="820475" y="2686050"/>
            <a:ext cx="10696575" cy="2571750"/>
          </a:xfrm>
          <a:prstGeom prst="rect">
            <a:avLst/>
          </a:prstGeom>
          <a:noFill/>
          <a:ln>
            <a:noFill/>
          </a:ln>
        </p:spPr>
      </p:pic>
    </p:spTree>
    <p:extLst>
      <p:ext uri="{BB962C8B-B14F-4D97-AF65-F5344CB8AC3E}">
        <p14:creationId xmlns:p14="http://schemas.microsoft.com/office/powerpoint/2010/main" val="4075383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2359-7AFF-AB2C-FE14-E1A5915851F3}"/>
              </a:ext>
            </a:extLst>
          </p:cNvPr>
          <p:cNvSpPr>
            <a:spLocks noGrp="1"/>
          </p:cNvSpPr>
          <p:nvPr>
            <p:ph type="title"/>
          </p:nvPr>
        </p:nvSpPr>
        <p:spPr>
          <a:xfrm>
            <a:off x="677334" y="200025"/>
            <a:ext cx="5256741" cy="611186"/>
          </a:xfrm>
        </p:spPr>
        <p:txBody>
          <a:bodyPr>
            <a:normAutofit fontScale="90000"/>
          </a:bodyPr>
          <a:lstStyle/>
          <a:p>
            <a:r>
              <a:rPr lang="en-US" sz="3600" dirty="0">
                <a:solidFill>
                  <a:srgbClr val="00B0F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EF1C70D9-49A8-384F-60BF-4B183A2C8C61}"/>
              </a:ext>
            </a:extLst>
          </p:cNvPr>
          <p:cNvSpPr>
            <a:spLocks noGrp="1"/>
          </p:cNvSpPr>
          <p:nvPr>
            <p:ph idx="1"/>
          </p:nvPr>
        </p:nvSpPr>
        <p:spPr>
          <a:xfrm>
            <a:off x="782109" y="838201"/>
            <a:ext cx="8504766" cy="611186"/>
          </a:xfrm>
        </p:spPr>
        <p:txBody>
          <a:bodyPr>
            <a:normAutofit lnSpcReduction="10000"/>
          </a:bodyPr>
          <a:lstStyle/>
          <a:p>
            <a:r>
              <a:rPr lang="en-US" sz="1800" b="1" dirty="0">
                <a:solidFill>
                  <a:srgbClr val="292929"/>
                </a:solidFill>
                <a:highlight>
                  <a:srgbClr val="FFFFFF"/>
                </a:highlight>
              </a:rPr>
              <a:t>Implementing the model in Real-Time: </a:t>
            </a:r>
            <a:r>
              <a:rPr lang="en-US" sz="1800" dirty="0">
                <a:solidFill>
                  <a:srgbClr val="292929"/>
                </a:solidFill>
                <a:highlight>
                  <a:srgbClr val="FFFFFF"/>
                </a:highlight>
                <a:latin typeface="Georgia"/>
                <a:ea typeface="Georgia"/>
                <a:cs typeface="Georgia"/>
                <a:sym typeface="Georgia"/>
              </a:rPr>
              <a:t>Defining image, </a:t>
            </a:r>
            <a:r>
              <a:rPr lang="en-US" sz="1800" dirty="0" err="1">
                <a:solidFill>
                  <a:srgbClr val="292929"/>
                </a:solidFill>
                <a:highlight>
                  <a:srgbClr val="FFFFFF"/>
                </a:highlight>
                <a:latin typeface="Georgia"/>
                <a:ea typeface="Georgia"/>
                <a:cs typeface="Georgia"/>
                <a:sym typeface="Georgia"/>
              </a:rPr>
              <a:t>start_point</a:t>
            </a:r>
            <a:r>
              <a:rPr lang="en-US" sz="1800" dirty="0">
                <a:solidFill>
                  <a:srgbClr val="292929"/>
                </a:solidFill>
                <a:highlight>
                  <a:srgbClr val="FFFFFF"/>
                </a:highlight>
                <a:latin typeface="Georgia"/>
                <a:ea typeface="Georgia"/>
                <a:cs typeface="Georgia"/>
                <a:sym typeface="Georgia"/>
              </a:rPr>
              <a:t>, </a:t>
            </a:r>
            <a:r>
              <a:rPr lang="en-US" sz="1800" dirty="0" err="1">
                <a:solidFill>
                  <a:srgbClr val="292929"/>
                </a:solidFill>
                <a:highlight>
                  <a:srgbClr val="FFFFFF"/>
                </a:highlight>
                <a:latin typeface="Georgia"/>
                <a:ea typeface="Georgia"/>
                <a:cs typeface="Georgia"/>
                <a:sym typeface="Georgia"/>
              </a:rPr>
              <a:t>end_point</a:t>
            </a:r>
            <a:r>
              <a:rPr lang="en-US" sz="1800" dirty="0">
                <a:solidFill>
                  <a:srgbClr val="292929"/>
                </a:solidFill>
                <a:highlight>
                  <a:srgbClr val="FFFFFF"/>
                </a:highlight>
                <a:latin typeface="Georgia"/>
                <a:ea typeface="Georgia"/>
                <a:cs typeface="Georgia"/>
                <a:sym typeface="Georgia"/>
              </a:rPr>
              <a:t>, color, thickness of the rectangle</a:t>
            </a:r>
            <a:endParaRPr lang="en-IN" dirty="0"/>
          </a:p>
        </p:txBody>
      </p:sp>
      <p:pic>
        <p:nvPicPr>
          <p:cNvPr id="4" name="Google Shape;211;g1a65b88f315_0_57">
            <a:extLst>
              <a:ext uri="{FF2B5EF4-FFF2-40B4-BE49-F238E27FC236}">
                <a16:creationId xmlns:a16="http://schemas.microsoft.com/office/drawing/2014/main" id="{A71C7200-9690-EF45-4467-BBECBDB68BBA}"/>
              </a:ext>
            </a:extLst>
          </p:cNvPr>
          <p:cNvPicPr preferRelativeResize="0"/>
          <p:nvPr/>
        </p:nvPicPr>
        <p:blipFill>
          <a:blip r:embed="rId2">
            <a:alphaModFix/>
          </a:blip>
          <a:stretch>
            <a:fillRect/>
          </a:stretch>
        </p:blipFill>
        <p:spPr>
          <a:xfrm>
            <a:off x="1581385" y="1735137"/>
            <a:ext cx="7638815" cy="4570412"/>
          </a:xfrm>
          <a:prstGeom prst="rect">
            <a:avLst/>
          </a:prstGeom>
          <a:noFill/>
          <a:ln>
            <a:noFill/>
          </a:ln>
        </p:spPr>
      </p:pic>
    </p:spTree>
    <p:extLst>
      <p:ext uri="{BB962C8B-B14F-4D97-AF65-F5344CB8AC3E}">
        <p14:creationId xmlns:p14="http://schemas.microsoft.com/office/powerpoint/2010/main" val="265899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74A14-7F7A-8B54-4AC0-8E3B10E5C59D}"/>
              </a:ext>
            </a:extLst>
          </p:cNvPr>
          <p:cNvSpPr>
            <a:spLocks noGrp="1"/>
          </p:cNvSpPr>
          <p:nvPr>
            <p:ph type="title"/>
          </p:nvPr>
        </p:nvSpPr>
        <p:spPr>
          <a:xfrm>
            <a:off x="677333" y="609600"/>
            <a:ext cx="7618941" cy="638175"/>
          </a:xfrm>
        </p:spPr>
        <p:txBody>
          <a:bodyPr>
            <a:normAutofit fontScale="90000"/>
          </a:bodyPr>
          <a:lstStyle/>
          <a:p>
            <a:r>
              <a:rPr lang="en-US" b="1" u="sng" dirty="0">
                <a:solidFill>
                  <a:srgbClr val="27D4F8"/>
                </a:solidFill>
                <a:latin typeface="Algerian" panose="04020705040A02060702" pitchFamily="82" charset="0"/>
              </a:rPr>
              <a:t>Results For emotion Detection  </a:t>
            </a:r>
            <a:endParaRPr lang="en-IN" b="1" u="sng" dirty="0">
              <a:solidFill>
                <a:srgbClr val="27D4F8"/>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7F21A60-189B-1E0B-32FA-A11E5EC76E78}"/>
              </a:ext>
            </a:extLst>
          </p:cNvPr>
          <p:cNvSpPr>
            <a:spLocks noGrp="1"/>
          </p:cNvSpPr>
          <p:nvPr>
            <p:ph idx="1"/>
          </p:nvPr>
        </p:nvSpPr>
        <p:spPr>
          <a:xfrm>
            <a:off x="552450" y="1247775"/>
            <a:ext cx="8721552" cy="4793587"/>
          </a:xfrm>
        </p:spPr>
        <p:txBody>
          <a:bodyPr/>
          <a:lstStyle/>
          <a:p>
            <a:r>
              <a:rPr lang="en-US" dirty="0"/>
              <a:t>Results for real time facial detection and emotion recognition </a:t>
            </a:r>
            <a:endParaRPr lang="en-IN" dirty="0"/>
          </a:p>
        </p:txBody>
      </p:sp>
      <p:graphicFrame>
        <p:nvGraphicFramePr>
          <p:cNvPr id="5" name="Diagram 4">
            <a:extLst>
              <a:ext uri="{FF2B5EF4-FFF2-40B4-BE49-F238E27FC236}">
                <a16:creationId xmlns:a16="http://schemas.microsoft.com/office/drawing/2014/main" id="{AC7F75B0-75D0-EAE3-AD4B-425C9ED818D1}"/>
              </a:ext>
            </a:extLst>
          </p:cNvPr>
          <p:cNvGraphicFramePr/>
          <p:nvPr>
            <p:extLst>
              <p:ext uri="{D42A27DB-BD31-4B8C-83A1-F6EECF244321}">
                <p14:modId xmlns:p14="http://schemas.microsoft.com/office/powerpoint/2010/main" val="434772961"/>
              </p:ext>
            </p:extLst>
          </p:nvPr>
        </p:nvGraphicFramePr>
        <p:xfrm>
          <a:off x="677334" y="1752600"/>
          <a:ext cx="10485966" cy="4676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367523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C1D51E4-0DF4-8D07-8C8D-AB1F818D57DA}"/>
              </a:ext>
            </a:extLst>
          </p:cNvPr>
          <p:cNvGraphicFramePr>
            <a:graphicFrameLocks noGrp="1"/>
          </p:cNvGraphicFramePr>
          <p:nvPr>
            <p:ph idx="1"/>
            <p:extLst>
              <p:ext uri="{D42A27DB-BD31-4B8C-83A1-F6EECF244321}">
                <p14:modId xmlns:p14="http://schemas.microsoft.com/office/powerpoint/2010/main" val="2959750111"/>
              </p:ext>
            </p:extLst>
          </p:nvPr>
        </p:nvGraphicFramePr>
        <p:xfrm>
          <a:off x="677863" y="895350"/>
          <a:ext cx="10514012" cy="5146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5706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6386-67A1-AD1D-FBA3-6FD3AA01FEFF}"/>
              </a:ext>
            </a:extLst>
          </p:cNvPr>
          <p:cNvSpPr>
            <a:spLocks noGrp="1"/>
          </p:cNvSpPr>
          <p:nvPr>
            <p:ph type="title"/>
          </p:nvPr>
        </p:nvSpPr>
        <p:spPr/>
        <p:txBody>
          <a:bodyPr/>
          <a:lstStyle/>
          <a:p>
            <a:r>
              <a:rPr lang="en-US" dirty="0"/>
              <a:t>Dataset used for personality trait prediction </a:t>
            </a:r>
            <a:endParaRPr lang="en-IN" dirty="0"/>
          </a:p>
        </p:txBody>
      </p:sp>
      <p:sp>
        <p:nvSpPr>
          <p:cNvPr id="3" name="Content Placeholder 2">
            <a:extLst>
              <a:ext uri="{FF2B5EF4-FFF2-40B4-BE49-F238E27FC236}">
                <a16:creationId xmlns:a16="http://schemas.microsoft.com/office/drawing/2014/main" id="{DF16A12E-40EE-D358-7ADD-D7E4DB77418D}"/>
              </a:ext>
            </a:extLst>
          </p:cNvPr>
          <p:cNvSpPr>
            <a:spLocks noGrp="1"/>
          </p:cNvSpPr>
          <p:nvPr>
            <p:ph idx="1"/>
          </p:nvPr>
        </p:nvSpPr>
        <p:spPr>
          <a:xfrm>
            <a:off x="677333" y="1912939"/>
            <a:ext cx="6190191" cy="4564061"/>
          </a:xfrm>
        </p:spPr>
        <p:txBody>
          <a:bodyPr>
            <a:normAutofit lnSpcReduction="10000"/>
          </a:bodyPr>
          <a:lstStyle/>
          <a:p>
            <a:r>
              <a:rPr lang="en-US" dirty="0"/>
              <a:t>The dataset used for personality trait </a:t>
            </a:r>
            <a:r>
              <a:rPr lang="en-US" b="1" dirty="0"/>
              <a:t>prediction had 7 emotions &amp; traits of BIG FIVE personality. </a:t>
            </a:r>
          </a:p>
          <a:p>
            <a:pPr>
              <a:buFont typeface="Wingdings" panose="05000000000000000000" pitchFamily="2" charset="2"/>
              <a:buChar char="q"/>
            </a:pPr>
            <a:r>
              <a:rPr lang="en-US" b="1" dirty="0"/>
              <a:t>Big five personality traits are: </a:t>
            </a:r>
          </a:p>
          <a:p>
            <a:pPr>
              <a:buFont typeface="Wingdings" panose="05000000000000000000" pitchFamily="2" charset="2"/>
              <a:buChar char="§"/>
            </a:pPr>
            <a:r>
              <a:rPr lang="en-US" b="1" dirty="0"/>
              <a:t> Agreeableness, </a:t>
            </a:r>
            <a:r>
              <a:rPr lang="en-US" b="0" i="0" dirty="0">
                <a:solidFill>
                  <a:srgbClr val="374151"/>
                </a:solidFill>
                <a:effectLst/>
                <a:latin typeface="Söhne"/>
              </a:rPr>
              <a:t>reflects a person's interpersonal style and how they relate to others.</a:t>
            </a:r>
            <a:endParaRPr lang="en-US" b="1" dirty="0"/>
          </a:p>
          <a:p>
            <a:pPr>
              <a:buFont typeface="Wingdings" panose="05000000000000000000" pitchFamily="2" charset="2"/>
              <a:buChar char="§"/>
            </a:pPr>
            <a:r>
              <a:rPr lang="en-US" b="1" dirty="0"/>
              <a:t>Openness, </a:t>
            </a:r>
            <a:r>
              <a:rPr lang="en-US" b="0" i="0" dirty="0">
                <a:solidFill>
                  <a:srgbClr val="374151"/>
                </a:solidFill>
                <a:effectLst/>
                <a:latin typeface="Söhne"/>
              </a:rPr>
              <a:t>willingness to engage in new and unconventional ideas or experiences</a:t>
            </a:r>
            <a:r>
              <a:rPr lang="en-US" b="1" dirty="0"/>
              <a:t> </a:t>
            </a:r>
          </a:p>
          <a:p>
            <a:pPr>
              <a:buFont typeface="Wingdings" panose="05000000000000000000" pitchFamily="2" charset="2"/>
              <a:buChar char="§"/>
            </a:pPr>
            <a:r>
              <a:rPr lang="en-US" b="1" dirty="0"/>
              <a:t>Conscientiousness, </a:t>
            </a:r>
            <a:r>
              <a:rPr lang="en-US" b="0" i="0" dirty="0">
                <a:solidFill>
                  <a:srgbClr val="374151"/>
                </a:solidFill>
                <a:effectLst/>
                <a:latin typeface="Söhne"/>
              </a:rPr>
              <a:t>Conscientiousness relates to how organized, responsible, and reliable a person is. </a:t>
            </a:r>
            <a:endParaRPr lang="en-US" b="1" dirty="0"/>
          </a:p>
          <a:p>
            <a:pPr>
              <a:buFont typeface="Wingdings" panose="05000000000000000000" pitchFamily="2" charset="2"/>
              <a:buChar char="§"/>
            </a:pPr>
            <a:r>
              <a:rPr lang="en-US" b="1" dirty="0"/>
              <a:t>Extraversion,</a:t>
            </a:r>
            <a:r>
              <a:rPr lang="en-US" b="0" i="0" dirty="0">
                <a:solidFill>
                  <a:srgbClr val="374151"/>
                </a:solidFill>
                <a:effectLst/>
                <a:latin typeface="Söhne"/>
              </a:rPr>
              <a:t> measures the degree to which a person is outgoing, social, and energetic.</a:t>
            </a:r>
            <a:endParaRPr lang="en-US" b="1" dirty="0"/>
          </a:p>
          <a:p>
            <a:pPr>
              <a:buFont typeface="Wingdings" panose="05000000000000000000" pitchFamily="2" charset="2"/>
              <a:buChar char="§"/>
            </a:pPr>
            <a:r>
              <a:rPr lang="en-US" b="1" dirty="0"/>
              <a:t> Neuroticism, </a:t>
            </a:r>
            <a:r>
              <a:rPr lang="en-US" b="0" i="0" dirty="0">
                <a:solidFill>
                  <a:srgbClr val="374151"/>
                </a:solidFill>
                <a:effectLst/>
                <a:latin typeface="Söhne"/>
              </a:rPr>
              <a:t>Neuroticism measures the tendency to experience negative emotions such as anxiety, depression, and insecurity.</a:t>
            </a:r>
            <a:endParaRPr lang="en-IN" b="1" dirty="0"/>
          </a:p>
        </p:txBody>
      </p:sp>
      <p:pic>
        <p:nvPicPr>
          <p:cNvPr id="5" name="Picture 4">
            <a:extLst>
              <a:ext uri="{FF2B5EF4-FFF2-40B4-BE49-F238E27FC236}">
                <a16:creationId xmlns:a16="http://schemas.microsoft.com/office/drawing/2014/main" id="{57995B28-6D48-E164-FBAB-A7CDB2AFFE08}"/>
              </a:ext>
            </a:extLst>
          </p:cNvPr>
          <p:cNvPicPr>
            <a:picLocks noChangeAspect="1"/>
          </p:cNvPicPr>
          <p:nvPr/>
        </p:nvPicPr>
        <p:blipFill>
          <a:blip r:embed="rId2"/>
          <a:stretch>
            <a:fillRect/>
          </a:stretch>
        </p:blipFill>
        <p:spPr>
          <a:xfrm>
            <a:off x="7067550" y="2160589"/>
            <a:ext cx="4795837" cy="4419600"/>
          </a:xfrm>
          <a:prstGeom prst="rect">
            <a:avLst/>
          </a:prstGeom>
        </p:spPr>
      </p:pic>
    </p:spTree>
    <p:extLst>
      <p:ext uri="{BB962C8B-B14F-4D97-AF65-F5344CB8AC3E}">
        <p14:creationId xmlns:p14="http://schemas.microsoft.com/office/powerpoint/2010/main" val="101360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dirty="0">
                <a:solidFill>
                  <a:srgbClr val="46B0FA"/>
                </a:solidFill>
                <a:latin typeface="Algerian" panose="04020705040A02060702" pitchFamily="82" charset="0"/>
                <a:cs typeface="Arial" panose="020B0604020202020204" pitchFamily="34" charset="0"/>
              </a:rPr>
              <a:t>Introduction</a:t>
            </a:r>
            <a:endParaRPr lang="en-IN" sz="3200" b="1" dirty="0">
              <a:solidFill>
                <a:srgbClr val="46B0FA"/>
              </a:solidFill>
              <a:latin typeface="Algerian" panose="04020705040A02060702" pitchFamily="82"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97566" y="1057523"/>
            <a:ext cx="10662698" cy="5283498"/>
          </a:xfrm>
          <a:prstGeom prst="rect">
            <a:avLst/>
          </a:prstGeom>
          <a:noFill/>
        </p:spPr>
        <p:txBody>
          <a:bodyPr wrap="square" rtlCol="0">
            <a:spAutoFit/>
          </a:bodyPr>
          <a:lstStyle/>
          <a:p>
            <a:pPr algn="just">
              <a:lnSpc>
                <a:spcPct val="150000"/>
              </a:lnSpc>
            </a:pPr>
            <a:r>
              <a:rPr lang="en-US" sz="1400" b="0" i="0" dirty="0">
                <a:solidFill>
                  <a:srgbClr val="374151"/>
                </a:solidFill>
                <a:effectLst/>
              </a:rPr>
              <a:t>Emotion Personality Detection System is a minor project that aims to develop a system capable of analyzing facial expressions to determine both the:</a:t>
            </a:r>
          </a:p>
          <a:p>
            <a:pPr marL="342900" indent="-342900" algn="just">
              <a:lnSpc>
                <a:spcPct val="150000"/>
              </a:lnSpc>
              <a:buFont typeface="Wingdings" panose="05000000000000000000" pitchFamily="2" charset="2"/>
              <a:buChar char="q"/>
            </a:pPr>
            <a:r>
              <a:rPr lang="en-US" sz="1400" b="0" i="0" dirty="0">
                <a:solidFill>
                  <a:srgbClr val="374151"/>
                </a:solidFill>
                <a:effectLst/>
              </a:rPr>
              <a:t> </a:t>
            </a:r>
            <a:r>
              <a:rPr lang="en-US" sz="1400" b="1" i="0" dirty="0">
                <a:solidFill>
                  <a:srgbClr val="374151"/>
                </a:solidFill>
                <a:effectLst/>
              </a:rPr>
              <a:t>emotional state and</a:t>
            </a:r>
          </a:p>
          <a:p>
            <a:pPr marL="342900" indent="-342900" algn="just">
              <a:lnSpc>
                <a:spcPct val="150000"/>
              </a:lnSpc>
              <a:buFont typeface="Wingdings" panose="05000000000000000000" pitchFamily="2" charset="2"/>
              <a:buChar char="q"/>
            </a:pPr>
            <a:r>
              <a:rPr lang="en-US" sz="1400" b="1" dirty="0">
                <a:solidFill>
                  <a:srgbClr val="374151"/>
                </a:solidFill>
              </a:rPr>
              <a:t> </a:t>
            </a:r>
            <a:r>
              <a:rPr lang="en-US" sz="1400" b="1" i="0" dirty="0">
                <a:solidFill>
                  <a:srgbClr val="374151"/>
                </a:solidFill>
                <a:effectLst/>
              </a:rPr>
              <a:t>personality traits of an individual. </a:t>
            </a:r>
          </a:p>
          <a:p>
            <a:pPr algn="just">
              <a:lnSpc>
                <a:spcPct val="150000"/>
              </a:lnSpc>
            </a:pPr>
            <a:endParaRPr lang="en-US" sz="1400" dirty="0">
              <a:solidFill>
                <a:srgbClr val="374151"/>
              </a:solidFill>
            </a:endParaRPr>
          </a:p>
          <a:p>
            <a:pPr algn="just">
              <a:lnSpc>
                <a:spcPct val="150000"/>
              </a:lnSpc>
            </a:pPr>
            <a:r>
              <a:rPr lang="en-US" sz="1400" b="0" i="0" dirty="0">
                <a:solidFill>
                  <a:srgbClr val="374151"/>
                </a:solidFill>
                <a:effectLst/>
              </a:rPr>
              <a:t>This project combines </a:t>
            </a:r>
            <a:r>
              <a:rPr lang="en-US" sz="1400" b="1" i="0" dirty="0">
                <a:solidFill>
                  <a:srgbClr val="374151"/>
                </a:solidFill>
                <a:effectLst/>
              </a:rPr>
              <a:t>computer vision and machine learning techniques to gain insights about user’s personality traits</a:t>
            </a:r>
            <a:r>
              <a:rPr lang="en-US" sz="1400" b="1" dirty="0">
                <a:solidFill>
                  <a:srgbClr val="374151"/>
                </a:solidFill>
              </a:rPr>
              <a:t> </a:t>
            </a:r>
            <a:r>
              <a:rPr lang="en-US" sz="1400" b="1" i="0" dirty="0">
                <a:solidFill>
                  <a:srgbClr val="374151"/>
                </a:solidFill>
                <a:effectLst/>
              </a:rPr>
              <a:t>from facial images.</a:t>
            </a:r>
          </a:p>
          <a:p>
            <a:pPr algn="just">
              <a:lnSpc>
                <a:spcPct val="150000"/>
              </a:lnSpc>
            </a:pPr>
            <a:endParaRPr lang="en-US" sz="1400" b="1" dirty="0">
              <a:solidFill>
                <a:srgbClr val="374151"/>
              </a:solidFill>
            </a:endParaRPr>
          </a:p>
          <a:p>
            <a:pPr algn="just">
              <a:lnSpc>
                <a:spcPct val="150000"/>
              </a:lnSpc>
            </a:pPr>
            <a:endParaRPr lang="en-US" sz="1400" b="1" i="0" dirty="0">
              <a:solidFill>
                <a:srgbClr val="374151"/>
              </a:solidFill>
              <a:effectLst/>
            </a:endParaRPr>
          </a:p>
          <a:p>
            <a:pPr>
              <a:lnSpc>
                <a:spcPct val="200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problem at hand is to design, develop, and deploy an intelligent machine learning system that can accurately detect and analyse facial emotions from a user's face in real-time and subsequently provide valuable insights into their personality traits</a:t>
            </a:r>
            <a:endParaRPr lang="en-US" sz="1400" b="1" i="0" dirty="0">
              <a:solidFill>
                <a:srgbClr val="374151"/>
              </a:solidFill>
              <a:effectLst/>
            </a:endParaRPr>
          </a:p>
          <a:p>
            <a:pPr algn="just">
              <a:lnSpc>
                <a:spcPct val="150000"/>
              </a:lnSpc>
            </a:pPr>
            <a:endParaRPr lang="en-US" sz="1400" b="1" dirty="0">
              <a:solidFill>
                <a:srgbClr val="FF0000"/>
              </a:solidFill>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493988"/>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8A9C0-E8B3-43DD-12F2-6D05398348B5}"/>
              </a:ext>
            </a:extLst>
          </p:cNvPr>
          <p:cNvSpPr>
            <a:spLocks noGrp="1"/>
          </p:cNvSpPr>
          <p:nvPr>
            <p:ph type="title"/>
          </p:nvPr>
        </p:nvSpPr>
        <p:spPr>
          <a:xfrm>
            <a:off x="677334" y="609600"/>
            <a:ext cx="6790266" cy="600075"/>
          </a:xfrm>
        </p:spPr>
        <p:txBody>
          <a:bodyPr>
            <a:normAutofit fontScale="90000"/>
          </a:bodyPr>
          <a:lstStyle/>
          <a:p>
            <a:r>
              <a:rPr lang="en-US" dirty="0"/>
              <a:t>Code for generation of dataset </a:t>
            </a:r>
            <a:endParaRPr lang="en-IN" dirty="0"/>
          </a:p>
        </p:txBody>
      </p:sp>
      <p:pic>
        <p:nvPicPr>
          <p:cNvPr id="7" name="Content Placeholder 6">
            <a:extLst>
              <a:ext uri="{FF2B5EF4-FFF2-40B4-BE49-F238E27FC236}">
                <a16:creationId xmlns:a16="http://schemas.microsoft.com/office/drawing/2014/main" id="{693B59F8-1322-D6EA-ECB6-5FCD070E0B4C}"/>
              </a:ext>
            </a:extLst>
          </p:cNvPr>
          <p:cNvPicPr>
            <a:picLocks noGrp="1" noChangeAspect="1"/>
          </p:cNvPicPr>
          <p:nvPr>
            <p:ph idx="1"/>
          </p:nvPr>
        </p:nvPicPr>
        <p:blipFill>
          <a:blip r:embed="rId2"/>
          <a:stretch>
            <a:fillRect/>
          </a:stretch>
        </p:blipFill>
        <p:spPr>
          <a:xfrm>
            <a:off x="677862" y="1704975"/>
            <a:ext cx="8999537" cy="4177944"/>
          </a:xfrm>
        </p:spPr>
      </p:pic>
    </p:spTree>
    <p:extLst>
      <p:ext uri="{BB962C8B-B14F-4D97-AF65-F5344CB8AC3E}">
        <p14:creationId xmlns:p14="http://schemas.microsoft.com/office/powerpoint/2010/main" val="757268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2B4B-51E3-19D6-3EF9-E6C2257D9CDB}"/>
              </a:ext>
            </a:extLst>
          </p:cNvPr>
          <p:cNvSpPr>
            <a:spLocks noGrp="1"/>
          </p:cNvSpPr>
          <p:nvPr>
            <p:ph type="title"/>
          </p:nvPr>
        </p:nvSpPr>
        <p:spPr/>
        <p:txBody>
          <a:bodyPr>
            <a:normAutofit fontScale="90000"/>
          </a:bodyPr>
          <a:lstStyle/>
          <a:p>
            <a:r>
              <a:rPr lang="en-US" u="sng" dirty="0">
                <a:latin typeface="Times New Roman" panose="02020603050405020304" pitchFamily="18" charset="0"/>
                <a:cs typeface="Times New Roman" panose="02020603050405020304" pitchFamily="18" charset="0"/>
              </a:rPr>
              <a:t>Calling the emotion prediction model &amp; mapping emotions to BIG FIVE PERSONALITY TRAITS </a:t>
            </a:r>
            <a:endParaRPr lang="en-IN" u="sng"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E273F5C-F44D-73F8-BF17-7669C1E56C4E}"/>
              </a:ext>
            </a:extLst>
          </p:cNvPr>
          <p:cNvPicPr>
            <a:picLocks noGrp="1" noChangeAspect="1"/>
          </p:cNvPicPr>
          <p:nvPr>
            <p:ph idx="1"/>
          </p:nvPr>
        </p:nvPicPr>
        <p:blipFill>
          <a:blip r:embed="rId2"/>
          <a:stretch>
            <a:fillRect/>
          </a:stretch>
        </p:blipFill>
        <p:spPr>
          <a:xfrm>
            <a:off x="883565" y="2160588"/>
            <a:ext cx="8184908" cy="3881437"/>
          </a:xfrm>
        </p:spPr>
      </p:pic>
    </p:spTree>
    <p:extLst>
      <p:ext uri="{BB962C8B-B14F-4D97-AF65-F5344CB8AC3E}">
        <p14:creationId xmlns:p14="http://schemas.microsoft.com/office/powerpoint/2010/main" val="1751507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E630-B302-8217-7AC2-5D8896B5891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Function for Mapping the emotions to personality traits </a:t>
            </a:r>
            <a:endParaRPr lang="en-IN" dirty="0">
              <a:latin typeface="Times New Roman" panose="02020603050405020304" pitchFamily="18" charset="0"/>
              <a:cs typeface="Times New Roman" panose="02020603050405020304" pitchFamily="18" charset="0"/>
            </a:endParaRPr>
          </a:p>
        </p:txBody>
      </p:sp>
      <p:pic>
        <p:nvPicPr>
          <p:cNvPr id="17" name="Content Placeholder 16">
            <a:extLst>
              <a:ext uri="{FF2B5EF4-FFF2-40B4-BE49-F238E27FC236}">
                <a16:creationId xmlns:a16="http://schemas.microsoft.com/office/drawing/2014/main" id="{548E8413-4305-3684-D8EC-7F03687EE2BC}"/>
              </a:ext>
            </a:extLst>
          </p:cNvPr>
          <p:cNvPicPr>
            <a:picLocks noGrp="1" noChangeAspect="1"/>
          </p:cNvPicPr>
          <p:nvPr>
            <p:ph idx="1"/>
          </p:nvPr>
        </p:nvPicPr>
        <p:blipFill>
          <a:blip r:embed="rId2"/>
          <a:stretch>
            <a:fillRect/>
          </a:stretch>
        </p:blipFill>
        <p:spPr>
          <a:xfrm>
            <a:off x="1171575" y="2428875"/>
            <a:ext cx="8102600" cy="2671647"/>
          </a:xfrm>
        </p:spPr>
      </p:pic>
    </p:spTree>
    <p:extLst>
      <p:ext uri="{BB962C8B-B14F-4D97-AF65-F5344CB8AC3E}">
        <p14:creationId xmlns:p14="http://schemas.microsoft.com/office/powerpoint/2010/main" val="1726347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83F2-FCD8-ADCF-BD26-58C118ECA0C9}"/>
              </a:ext>
            </a:extLst>
          </p:cNvPr>
          <p:cNvSpPr>
            <a:spLocks noGrp="1"/>
          </p:cNvSpPr>
          <p:nvPr>
            <p:ph type="title"/>
          </p:nvPr>
        </p:nvSpPr>
        <p:spPr/>
        <p:txBody>
          <a:bodyPr>
            <a:normAutofit fontScale="90000"/>
          </a:bodyPr>
          <a:lstStyle/>
          <a:p>
            <a:r>
              <a:rPr lang="en-US" sz="2800" dirty="0">
                <a:latin typeface="Algerian" panose="04020705040A02060702" pitchFamily="82" charset="0"/>
              </a:rPr>
              <a:t>Real time personality trait prediction</a:t>
            </a:r>
            <a:br>
              <a:rPr lang="en-US" sz="2800" dirty="0">
                <a:latin typeface="Algerian" panose="04020705040A02060702" pitchFamily="82" charset="0"/>
              </a:rPr>
            </a:br>
            <a:r>
              <a:rPr lang="en-US" sz="2800" dirty="0">
                <a:latin typeface="Algerian" panose="04020705040A02060702" pitchFamily="82" charset="0"/>
              </a:rPr>
              <a:t> </a:t>
            </a:r>
            <a:r>
              <a:rPr lang="en-US" sz="2200" dirty="0"/>
              <a:t>Capturing video from the default webcam for a duration of 10-60 seconds, performing face detection, and predicting emotion and personality trait based on it </a:t>
            </a:r>
            <a:endParaRPr lang="en-IN" sz="2200" dirty="0">
              <a:latin typeface="Algerian" panose="04020705040A02060702" pitchFamily="82" charset="0"/>
            </a:endParaRPr>
          </a:p>
        </p:txBody>
      </p:sp>
      <p:pic>
        <p:nvPicPr>
          <p:cNvPr id="17" name="Content Placeholder 16">
            <a:extLst>
              <a:ext uri="{FF2B5EF4-FFF2-40B4-BE49-F238E27FC236}">
                <a16:creationId xmlns:a16="http://schemas.microsoft.com/office/drawing/2014/main" id="{3D4C9909-8766-6DC3-F0C9-96288C58715A}"/>
              </a:ext>
            </a:extLst>
          </p:cNvPr>
          <p:cNvPicPr>
            <a:picLocks noGrp="1" noChangeAspect="1"/>
          </p:cNvPicPr>
          <p:nvPr>
            <p:ph idx="1"/>
          </p:nvPr>
        </p:nvPicPr>
        <p:blipFill>
          <a:blip r:embed="rId2"/>
          <a:stretch>
            <a:fillRect/>
          </a:stretch>
        </p:blipFill>
        <p:spPr>
          <a:xfrm>
            <a:off x="1537876" y="2160588"/>
            <a:ext cx="6876286" cy="3881437"/>
          </a:xfrm>
        </p:spPr>
      </p:pic>
    </p:spTree>
    <p:extLst>
      <p:ext uri="{BB962C8B-B14F-4D97-AF65-F5344CB8AC3E}">
        <p14:creationId xmlns:p14="http://schemas.microsoft.com/office/powerpoint/2010/main" val="1489491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586F-9E95-20EA-920F-5B2A211D3BA9}"/>
              </a:ext>
            </a:extLst>
          </p:cNvPr>
          <p:cNvSpPr>
            <a:spLocks noGrp="1"/>
          </p:cNvSpPr>
          <p:nvPr>
            <p:ph type="title"/>
          </p:nvPr>
        </p:nvSpPr>
        <p:spPr/>
        <p:txBody>
          <a:bodyPr/>
          <a:lstStyle/>
          <a:p>
            <a:r>
              <a:rPr lang="en-US" dirty="0"/>
              <a:t>Predicting personality traits based on emotion</a:t>
            </a:r>
            <a:endParaRPr lang="en-IN" dirty="0"/>
          </a:p>
        </p:txBody>
      </p:sp>
      <p:pic>
        <p:nvPicPr>
          <p:cNvPr id="5" name="Content Placeholder 4">
            <a:extLst>
              <a:ext uri="{FF2B5EF4-FFF2-40B4-BE49-F238E27FC236}">
                <a16:creationId xmlns:a16="http://schemas.microsoft.com/office/drawing/2014/main" id="{E71EF365-76EB-DDBE-2B83-82508A295274}"/>
              </a:ext>
            </a:extLst>
          </p:cNvPr>
          <p:cNvPicPr>
            <a:picLocks noGrp="1" noChangeAspect="1"/>
          </p:cNvPicPr>
          <p:nvPr>
            <p:ph idx="1"/>
          </p:nvPr>
        </p:nvPicPr>
        <p:blipFill>
          <a:blip r:embed="rId2"/>
          <a:stretch>
            <a:fillRect/>
          </a:stretch>
        </p:blipFill>
        <p:spPr>
          <a:xfrm>
            <a:off x="944563" y="1937688"/>
            <a:ext cx="8596312" cy="2739737"/>
          </a:xfrm>
        </p:spPr>
      </p:pic>
    </p:spTree>
    <p:extLst>
      <p:ext uri="{BB962C8B-B14F-4D97-AF65-F5344CB8AC3E}">
        <p14:creationId xmlns:p14="http://schemas.microsoft.com/office/powerpoint/2010/main" val="787763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179D-B803-5688-4D4D-E6AE306A2D8A}"/>
              </a:ext>
            </a:extLst>
          </p:cNvPr>
          <p:cNvSpPr>
            <a:spLocks noGrp="1"/>
          </p:cNvSpPr>
          <p:nvPr>
            <p:ph type="title"/>
          </p:nvPr>
        </p:nvSpPr>
        <p:spPr/>
        <p:txBody>
          <a:bodyPr/>
          <a:lstStyle/>
          <a:p>
            <a:r>
              <a:rPr lang="en-US" dirty="0"/>
              <a:t>Results for personality trait prediction using predicted emotion </a:t>
            </a:r>
            <a:endParaRPr lang="en-IN" dirty="0"/>
          </a:p>
        </p:txBody>
      </p:sp>
      <p:graphicFrame>
        <p:nvGraphicFramePr>
          <p:cNvPr id="5" name="Content Placeholder 4">
            <a:extLst>
              <a:ext uri="{FF2B5EF4-FFF2-40B4-BE49-F238E27FC236}">
                <a16:creationId xmlns:a16="http://schemas.microsoft.com/office/drawing/2014/main" id="{C62487F1-C5A1-8A4F-E00C-73BD86A2330D}"/>
              </a:ext>
            </a:extLst>
          </p:cNvPr>
          <p:cNvGraphicFramePr>
            <a:graphicFrameLocks noGrp="1"/>
          </p:cNvGraphicFramePr>
          <p:nvPr>
            <p:ph idx="1"/>
            <p:extLst>
              <p:ext uri="{D42A27DB-BD31-4B8C-83A1-F6EECF244321}">
                <p14:modId xmlns:p14="http://schemas.microsoft.com/office/powerpoint/2010/main" val="3425480843"/>
              </p:ext>
            </p:extLst>
          </p:nvPr>
        </p:nvGraphicFramePr>
        <p:xfrm>
          <a:off x="677863" y="2160588"/>
          <a:ext cx="1072356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1784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F49F-459C-4697-439E-6747345D7E1F}"/>
              </a:ext>
            </a:extLst>
          </p:cNvPr>
          <p:cNvSpPr>
            <a:spLocks noGrp="1"/>
          </p:cNvSpPr>
          <p:nvPr>
            <p:ph type="title"/>
          </p:nvPr>
        </p:nvSpPr>
        <p:spPr>
          <a:xfrm>
            <a:off x="677334" y="609600"/>
            <a:ext cx="4790016" cy="581025"/>
          </a:xfrm>
        </p:spPr>
        <p:txBody>
          <a:bodyPr>
            <a:normAutofit fontScale="90000"/>
          </a:bodyPr>
          <a:lstStyle/>
          <a:p>
            <a:pPr>
              <a:lnSpc>
                <a:spcPct val="106000"/>
              </a:lnSpc>
              <a:spcAft>
                <a:spcPts val="800"/>
              </a:spcAft>
            </a:pPr>
            <a:r>
              <a:rPr lang="en-IN" sz="2800" dirty="0">
                <a:solidFill>
                  <a:srgbClr val="27D4F8"/>
                </a:solidFill>
                <a:effectLst/>
                <a:latin typeface="Algerian" panose="04020705040A02060702" pitchFamily="82" charset="0"/>
                <a:ea typeface="Calibri" panose="020F0502020204030204" pitchFamily="34" charset="0"/>
                <a:cs typeface="Times New Roman" panose="02020603050405020304" pitchFamily="18" charset="0"/>
              </a:rPr>
              <a:t>Results and Discussions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8DE19E-8F13-26D3-2671-C9D98A20FC4B}"/>
              </a:ext>
            </a:extLst>
          </p:cNvPr>
          <p:cNvSpPr>
            <a:spLocks noGrp="1"/>
          </p:cNvSpPr>
          <p:nvPr>
            <p:ph idx="1"/>
          </p:nvPr>
        </p:nvSpPr>
        <p:spPr>
          <a:xfrm>
            <a:off x="677333" y="1343025"/>
            <a:ext cx="10685991" cy="1171575"/>
          </a:xfrm>
        </p:spPr>
        <p:txBody>
          <a:bodyPr>
            <a:normAutofit fontScale="85000" lnSpcReduction="10000"/>
          </a:bodyPr>
          <a:lstStyle/>
          <a:p>
            <a:pPr algn="just">
              <a:lnSpc>
                <a:spcPct val="106000"/>
              </a:lnSpc>
              <a:spcAft>
                <a:spcPts val="800"/>
              </a:spcAft>
            </a:pPr>
            <a:r>
              <a:rPr lang="en-IN" sz="1800" spc="-5" dirty="0">
                <a:effectLst/>
                <a:latin typeface="Times New Roman" panose="02020603050405020304" pitchFamily="18" charset="0"/>
                <a:ea typeface="Calibri" panose="020F0502020204030204" pitchFamily="34" charset="0"/>
                <a:cs typeface="Times New Roman" panose="02020603050405020304" pitchFamily="18" charset="0"/>
              </a:rPr>
              <a:t>A total of 95,239 photos were used to train the final network, which was then evaluated using 24022 images. In the end, the model had an 85.8% accuracy rate and 60% validation accuracy rate.</a:t>
            </a:r>
          </a:p>
          <a:p>
            <a:pPr algn="just">
              <a:lnSpc>
                <a:spcPct val="106000"/>
              </a:lnSpc>
              <a:spcAft>
                <a:spcPts val="800"/>
              </a:spcAft>
            </a:pPr>
            <a:r>
              <a:rPr lang="en-IN" sz="1800" spc="-5" dirty="0">
                <a:effectLst/>
                <a:latin typeface="Times New Roman" panose="02020603050405020304" pitchFamily="18" charset="0"/>
                <a:ea typeface="Calibri" panose="020F0502020204030204" pitchFamily="34" charset="0"/>
                <a:cs typeface="Times New Roman" panose="02020603050405020304" pitchFamily="18" charset="0"/>
              </a:rPr>
              <a:t>Following are the essentials we provided to the network to be trained upon and it took about 1.5 hours for model to process 30 epochs.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B67E06A-CBF6-3AA1-7C9A-6E0965A19757}"/>
              </a:ext>
            </a:extLst>
          </p:cNvPr>
          <p:cNvPicPr>
            <a:picLocks noChangeAspect="1"/>
          </p:cNvPicPr>
          <p:nvPr/>
        </p:nvPicPr>
        <p:blipFill>
          <a:blip r:embed="rId2"/>
          <a:stretch>
            <a:fillRect/>
          </a:stretch>
        </p:blipFill>
        <p:spPr>
          <a:xfrm>
            <a:off x="1068705" y="2667000"/>
            <a:ext cx="3562786" cy="1882140"/>
          </a:xfrm>
          <a:prstGeom prst="rect">
            <a:avLst/>
          </a:prstGeom>
        </p:spPr>
      </p:pic>
      <p:sp>
        <p:nvSpPr>
          <p:cNvPr id="8" name="Rectangle 2">
            <a:extLst>
              <a:ext uri="{FF2B5EF4-FFF2-40B4-BE49-F238E27FC236}">
                <a16:creationId xmlns:a16="http://schemas.microsoft.com/office/drawing/2014/main" id="{E424F295-3CBA-66A2-C0C9-CAAC64CD726D}"/>
              </a:ext>
            </a:extLst>
          </p:cNvPr>
          <p:cNvSpPr>
            <a:spLocks noChangeArrowheads="1"/>
          </p:cNvSpPr>
          <p:nvPr/>
        </p:nvSpPr>
        <p:spPr bwMode="auto">
          <a:xfrm>
            <a:off x="6096000" y="2470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82675" algn="l"/>
              </a:tabLst>
              <a:defRPr>
                <a:solidFill>
                  <a:schemeClr val="tx1"/>
                </a:solidFill>
                <a:latin typeface="Arial" panose="020B0604020202020204" pitchFamily="34" charset="0"/>
              </a:defRPr>
            </a:lvl1pPr>
            <a:lvl2pPr eaLnBrk="0" fontAlgn="base" hangingPunct="0">
              <a:spcBef>
                <a:spcPct val="0"/>
              </a:spcBef>
              <a:spcAft>
                <a:spcPct val="0"/>
              </a:spcAft>
              <a:tabLst>
                <a:tab pos="1082675" algn="l"/>
              </a:tabLst>
              <a:defRPr>
                <a:solidFill>
                  <a:schemeClr val="tx1"/>
                </a:solidFill>
                <a:latin typeface="Arial" panose="020B0604020202020204" pitchFamily="34" charset="0"/>
              </a:defRPr>
            </a:lvl2pPr>
            <a:lvl3pPr eaLnBrk="0" fontAlgn="base" hangingPunct="0">
              <a:spcBef>
                <a:spcPct val="0"/>
              </a:spcBef>
              <a:spcAft>
                <a:spcPct val="0"/>
              </a:spcAft>
              <a:tabLst>
                <a:tab pos="1082675" algn="l"/>
              </a:tabLst>
              <a:defRPr>
                <a:solidFill>
                  <a:schemeClr val="tx1"/>
                </a:solidFill>
                <a:latin typeface="Arial" panose="020B0604020202020204" pitchFamily="34" charset="0"/>
              </a:defRPr>
            </a:lvl3pPr>
            <a:lvl4pPr eaLnBrk="0" fontAlgn="base" hangingPunct="0">
              <a:spcBef>
                <a:spcPct val="0"/>
              </a:spcBef>
              <a:spcAft>
                <a:spcPct val="0"/>
              </a:spcAft>
              <a:tabLst>
                <a:tab pos="1082675" algn="l"/>
              </a:tabLst>
              <a:defRPr>
                <a:solidFill>
                  <a:schemeClr val="tx1"/>
                </a:solidFill>
                <a:latin typeface="Arial" panose="020B0604020202020204" pitchFamily="34" charset="0"/>
              </a:defRPr>
            </a:lvl4pPr>
            <a:lvl5pPr eaLnBrk="0" fontAlgn="base" hangingPunct="0">
              <a:spcBef>
                <a:spcPct val="0"/>
              </a:spcBef>
              <a:spcAft>
                <a:spcPct val="0"/>
              </a:spcAft>
              <a:tabLst>
                <a:tab pos="1082675" algn="l"/>
              </a:tabLst>
              <a:defRPr>
                <a:solidFill>
                  <a:schemeClr val="tx1"/>
                </a:solidFill>
                <a:latin typeface="Arial" panose="020B0604020202020204" pitchFamily="34" charset="0"/>
              </a:defRPr>
            </a:lvl5pPr>
            <a:lvl6pPr eaLnBrk="0" fontAlgn="base" hangingPunct="0">
              <a:spcBef>
                <a:spcPct val="0"/>
              </a:spcBef>
              <a:spcAft>
                <a:spcPct val="0"/>
              </a:spcAft>
              <a:tabLst>
                <a:tab pos="1082675" algn="l"/>
              </a:tabLst>
              <a:defRPr>
                <a:solidFill>
                  <a:schemeClr val="tx1"/>
                </a:solidFill>
                <a:latin typeface="Arial" panose="020B0604020202020204" pitchFamily="34" charset="0"/>
              </a:defRPr>
            </a:lvl6pPr>
            <a:lvl7pPr eaLnBrk="0" fontAlgn="base" hangingPunct="0">
              <a:spcBef>
                <a:spcPct val="0"/>
              </a:spcBef>
              <a:spcAft>
                <a:spcPct val="0"/>
              </a:spcAft>
              <a:tabLst>
                <a:tab pos="1082675" algn="l"/>
              </a:tabLst>
              <a:defRPr>
                <a:solidFill>
                  <a:schemeClr val="tx1"/>
                </a:solidFill>
                <a:latin typeface="Arial" panose="020B0604020202020204" pitchFamily="34" charset="0"/>
              </a:defRPr>
            </a:lvl7pPr>
            <a:lvl8pPr eaLnBrk="0" fontAlgn="base" hangingPunct="0">
              <a:spcBef>
                <a:spcPct val="0"/>
              </a:spcBef>
              <a:spcAft>
                <a:spcPct val="0"/>
              </a:spcAft>
              <a:tabLst>
                <a:tab pos="1082675" algn="l"/>
              </a:tabLst>
              <a:defRPr>
                <a:solidFill>
                  <a:schemeClr val="tx1"/>
                </a:solidFill>
                <a:latin typeface="Arial" panose="020B0604020202020204" pitchFamily="34" charset="0"/>
              </a:defRPr>
            </a:lvl8pPr>
            <a:lvl9pPr eaLnBrk="0" fontAlgn="base" hangingPunct="0">
              <a:spcBef>
                <a:spcPct val="0"/>
              </a:spcBef>
              <a:spcAft>
                <a:spcPct val="0"/>
              </a:spcAft>
              <a:tabLst>
                <a:tab pos="10826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82675" algn="l"/>
              </a:tabLst>
            </a:pPr>
            <a:r>
              <a:rPr kumimoji="0" lang="en-US"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Outcome Graphs: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EC2F79BD-340B-A404-33C0-F58C4976863D}"/>
              </a:ext>
            </a:extLst>
          </p:cNvPr>
          <p:cNvPicPr>
            <a:picLocks noChangeAspect="1"/>
          </p:cNvPicPr>
          <p:nvPr/>
        </p:nvPicPr>
        <p:blipFill>
          <a:blip r:embed="rId3"/>
          <a:stretch>
            <a:fillRect/>
          </a:stretch>
        </p:blipFill>
        <p:spPr>
          <a:xfrm>
            <a:off x="6210828" y="2927350"/>
            <a:ext cx="5152496" cy="2797175"/>
          </a:xfrm>
          <a:prstGeom prst="rect">
            <a:avLst/>
          </a:prstGeom>
        </p:spPr>
      </p:pic>
    </p:spTree>
    <p:extLst>
      <p:ext uri="{BB962C8B-B14F-4D97-AF65-F5344CB8AC3E}">
        <p14:creationId xmlns:p14="http://schemas.microsoft.com/office/powerpoint/2010/main" val="403013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Algerian" panose="04020705040A02060702" pitchFamily="82" charset="0"/>
                <a:cs typeface="Arial" panose="020B0604020202020204" pitchFamily="34" charset="0"/>
              </a:rPr>
              <a:t>Reference</a:t>
            </a:r>
          </a:p>
        </p:txBody>
      </p:sp>
      <p:sp>
        <p:nvSpPr>
          <p:cNvPr id="3" name="TextBox 2">
            <a:extLst>
              <a:ext uri="{FF2B5EF4-FFF2-40B4-BE49-F238E27FC236}">
                <a16:creationId xmlns:a16="http://schemas.microsoft.com/office/drawing/2014/main" id="{66168532-D141-4AB0-BD29-1663F2877B3E}"/>
              </a:ext>
            </a:extLst>
          </p:cNvPr>
          <p:cNvSpPr txBox="1"/>
          <p:nvPr/>
        </p:nvSpPr>
        <p:spPr>
          <a:xfrm>
            <a:off x="525297" y="1511446"/>
            <a:ext cx="9901002" cy="5391219"/>
          </a:xfrm>
          <a:prstGeom prst="rect">
            <a:avLst/>
          </a:prstGeom>
          <a:noFill/>
        </p:spPr>
        <p:txBody>
          <a:bodyPr wrap="square" rtlCol="0">
            <a:spAutoFit/>
          </a:bodyPr>
          <a:lstStyle/>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[1] "</a:t>
            </a:r>
            <a:r>
              <a:rPr lang="en-IN" sz="1400" b="1" i="1" dirty="0">
                <a:effectLst/>
                <a:latin typeface="Times New Roman" panose="02020603050405020304" pitchFamily="18" charset="0"/>
                <a:ea typeface="Calibri" panose="020F0502020204030204" pitchFamily="34" charset="0"/>
                <a:cs typeface="Times New Roman" panose="02020603050405020304" pitchFamily="18" charset="0"/>
              </a:rPr>
              <a:t>A Convolutional Neural Network for Facial Expression Recognition</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by Zhang, Z., &amp; Zou, D. in IEEE International Conference on Automatic Face &amp; Gesture Recognition (FG 2016).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400" b="1" i="1" dirty="0">
                <a:effectLst/>
                <a:latin typeface="Times New Roman" panose="02020603050405020304" pitchFamily="18" charset="0"/>
                <a:ea typeface="Calibri" panose="020F0502020204030204" pitchFamily="34" charset="0"/>
                <a:cs typeface="Times New Roman" panose="02020603050405020304" pitchFamily="18" charset="0"/>
              </a:rPr>
              <a:t>Deep Facial Expression Recognition: A Survey</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by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Mollahosseini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 Chan, D., &amp;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Mahoor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M. H. in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(2016).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[3] "</a:t>
            </a:r>
            <a:r>
              <a:rPr lang="en-IN" sz="1400" b="1" i="1" dirty="0">
                <a:effectLst/>
                <a:latin typeface="Times New Roman" panose="02020603050405020304" pitchFamily="18" charset="0"/>
                <a:ea typeface="Calibri" panose="020F0502020204030204" pitchFamily="34" charset="0"/>
                <a:cs typeface="Times New Roman" panose="02020603050405020304" pitchFamily="18" charset="0"/>
              </a:rPr>
              <a:t>Emotion Recognition via Convolutional Neural Networks and Mapped Binary Patterns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by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Mollahosseini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 Hasani, B., &amp;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Mahoor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M. H. in Proceedings of ACM International Conference on Multimodal Interaction (ICMI 2016).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a:t>
            </a:r>
            <a:r>
              <a:rPr lang="en-IN" sz="1400" b="1" i="1"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Multitask Learning for Emotion and Personality Detection</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Yang Li</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Amirmohammad</a:t>
            </a:r>
            <a:r>
              <a:rPr lang="en-IN" sz="1400" u="none" strike="noStrike" dirty="0">
                <a:solidFill>
                  <a:srgbClr val="99CA3C"/>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IN" sz="14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Kazameini</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Yash Mehta</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Erik Cambria</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jan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2021) </a:t>
            </a:r>
          </a:p>
          <a:p>
            <a:pPr algn="just">
              <a:lnSpc>
                <a:spcPts val="12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Yujun Yang, </a:t>
            </a:r>
            <a:r>
              <a:rPr lang="en-US" sz="1400" i="1" dirty="0" err="1">
                <a:effectLst/>
                <a:latin typeface="Times New Roman" panose="02020603050405020304" pitchFamily="18" charset="0"/>
                <a:ea typeface="Times New Roman" panose="02020603050405020304" pitchFamily="18" charset="0"/>
                <a:cs typeface="Times New Roman" panose="02020603050405020304" pitchFamily="18" charset="0"/>
              </a:rPr>
              <a:t>Jianping</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 Li and </a:t>
            </a:r>
            <a:r>
              <a:rPr lang="en-US" sz="1400" i="1" dirty="0" err="1">
                <a:effectLst/>
                <a:latin typeface="Times New Roman" panose="02020603050405020304" pitchFamily="18" charset="0"/>
                <a:ea typeface="Times New Roman" panose="02020603050405020304" pitchFamily="18" charset="0"/>
                <a:cs typeface="Times New Roman" panose="02020603050405020304" pitchFamily="18" charset="0"/>
              </a:rPr>
              <a:t>Yimei</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 Yang</a:t>
            </a:r>
            <a:r>
              <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rPr>
              <a:t>,” The research of the fast SVM classifier method</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 2015</a:t>
            </a:r>
          </a:p>
          <a:p>
            <a:pPr algn="just">
              <a:lnSpc>
                <a:spcPts val="1200"/>
              </a:lnSpc>
            </a:pPr>
            <a:endParaRPr lang="en-US" sz="1400" i="1"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200"/>
              </a:lnSpc>
            </a:pPr>
            <a:endParaRPr lang="en-IN" sz="1400" dirty="0">
              <a:effectLst/>
              <a:latin typeface="Times" panose="02020603050405020304" pitchFamily="18" charset="0"/>
              <a:ea typeface="Times New Roman" panose="02020603050405020304" pitchFamily="18" charset="0"/>
              <a:cs typeface="Times New Roman" panose="02020603050405020304" pitchFamily="18" charset="0"/>
            </a:endParaRPr>
          </a:p>
          <a:p>
            <a:pPr algn="just">
              <a:lnSpc>
                <a:spcPts val="1200"/>
              </a:lnSpc>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[6]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Lee, Hyeon-Jung, and Kwang-Seok Hong. ” </a:t>
            </a:r>
            <a:r>
              <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rPr>
              <a:t>A study on emotion recognition method and its application using face image.”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2017 </a:t>
            </a:r>
            <a:r>
              <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rPr>
              <a:t>International Conference on Information.</a:t>
            </a:r>
          </a:p>
          <a:p>
            <a:pPr algn="just">
              <a:lnSpc>
                <a:spcPts val="1200"/>
              </a:lnSpc>
            </a:pPr>
            <a:endParaRPr lang="en-US" sz="1400" b="1" i="1"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200"/>
              </a:lnSpc>
            </a:pPr>
            <a:r>
              <a:rPr lang="en-US" sz="1400" b="1" dirty="0">
                <a:latin typeface="Times" panose="02020603050405020304" pitchFamily="18" charset="0"/>
                <a:ea typeface="Times New Roman" panose="02020603050405020304" pitchFamily="18" charset="0"/>
                <a:cs typeface="Times New Roman" panose="02020603050405020304" pitchFamily="18" charset="0"/>
              </a:rPr>
              <a:t>[7] “</a:t>
            </a:r>
            <a:r>
              <a:rPr lang="en-US" sz="1400" b="1" dirty="0">
                <a:effectLst/>
                <a:latin typeface="Times" panose="02020603050405020304" pitchFamily="18" charset="0"/>
                <a:ea typeface="Times New Roman" panose="02020603050405020304" pitchFamily="18" charset="0"/>
                <a:cs typeface="Times New Roman" panose="02020603050405020304" pitchFamily="18" charset="0"/>
              </a:rPr>
              <a:t>Facial expression analysis for automatic prediction of personality </a:t>
            </a:r>
            <a:r>
              <a:rPr lang="en-US" sz="1400" b="1" dirty="0" err="1">
                <a:effectLst/>
                <a:latin typeface="Times" panose="02020603050405020304" pitchFamily="18" charset="0"/>
                <a:ea typeface="Times New Roman" panose="02020603050405020304" pitchFamily="18" charset="0"/>
                <a:cs typeface="Times New Roman" panose="02020603050405020304" pitchFamily="18" charset="0"/>
              </a:rPr>
              <a:t>traits"Authors</a:t>
            </a:r>
            <a:r>
              <a:rPr lang="en-US" sz="1400" b="1" dirty="0">
                <a:effectLst/>
                <a:latin typeface="Times" panose="02020603050405020304" pitchFamily="18" charset="0"/>
                <a:ea typeface="Times New Roman" panose="02020603050405020304" pitchFamily="18" charset="0"/>
                <a:cs typeface="Times New Roman" panose="02020603050405020304" pitchFamily="18" charset="0"/>
              </a:rPr>
              <a:t>: P. Liu, S. Han, and Z. </a:t>
            </a:r>
            <a:r>
              <a:rPr lang="en-US" sz="1400" b="1" dirty="0" err="1">
                <a:effectLst/>
                <a:latin typeface="Times" panose="02020603050405020304" pitchFamily="18" charset="0"/>
                <a:ea typeface="Times New Roman" panose="02020603050405020304" pitchFamily="18" charset="0"/>
                <a:cs typeface="Times New Roman" panose="02020603050405020304" pitchFamily="18" charset="0"/>
              </a:rPr>
              <a:t>MengPublished</a:t>
            </a:r>
            <a:r>
              <a:rPr lang="en-US" sz="1400" b="1" dirty="0">
                <a:effectLst/>
                <a:latin typeface="Times" panose="02020603050405020304" pitchFamily="18" charset="0"/>
                <a:ea typeface="Times New Roman" panose="02020603050405020304" pitchFamily="18" charset="0"/>
                <a:cs typeface="Times New Roman" panose="02020603050405020304" pitchFamily="18" charset="0"/>
              </a:rPr>
              <a:t> in: 2017 IEEE International Conference on Multimedia and Expo (ICME)</a:t>
            </a:r>
            <a:endParaRPr lang="en-IN" sz="1400" b="1" dirty="0">
              <a:effectLst/>
              <a:latin typeface="Times" panose="02020603050405020304" pitchFamily="18" charset="0"/>
              <a:ea typeface="Times New Roman" panose="02020603050405020304" pitchFamily="18" charset="0"/>
              <a:cs typeface="Times New Roman" panose="02020603050405020304" pitchFamily="18" charset="0"/>
            </a:endParaRPr>
          </a:p>
          <a:p>
            <a:pPr marL="228600" algn="just"/>
            <a:r>
              <a:rPr lang="en-US" sz="1400" b="1" u="none" strike="noStrike" dirty="0">
                <a:effectLst/>
                <a:latin typeface="Times" panose="02020603050405020304" pitchFamily="18" charset="0"/>
                <a:ea typeface="Times New Roman" panose="02020603050405020304" pitchFamily="18" charset="0"/>
                <a:cs typeface="Times New Roman" panose="02020603050405020304" pitchFamily="18" charset="0"/>
              </a:rPr>
              <a:t> </a:t>
            </a:r>
            <a:endParaRPr lang="en-IN" sz="1400" b="1" dirty="0">
              <a:effectLst/>
              <a:latin typeface="Times"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[8] </a:t>
            </a:r>
            <a:r>
              <a:rPr lang="en-US" sz="1400" b="1" dirty="0">
                <a:latin typeface="Calibri" panose="020F0502020204030204" pitchFamily="34" charset="0"/>
                <a:ea typeface="Calibri" panose="020F0502020204030204" pitchFamily="34" charset="0"/>
                <a:cs typeface="Times New Roman" panose="02020603050405020304" pitchFamily="18" charset="0"/>
              </a:rPr>
              <a:t>"Automatic Personality Perception: Prediction of Trait Attribution Based on Face“ Authors: N. </a:t>
            </a:r>
            <a:r>
              <a:rPr lang="en-US" sz="1400" b="1" dirty="0" err="1">
                <a:latin typeface="Calibri" panose="020F0502020204030204" pitchFamily="34" charset="0"/>
                <a:ea typeface="Calibri" panose="020F0502020204030204" pitchFamily="34" charset="0"/>
                <a:cs typeface="Times New Roman" panose="02020603050405020304" pitchFamily="18" charset="0"/>
              </a:rPr>
              <a:t>Dhall</a:t>
            </a:r>
            <a:r>
              <a:rPr lang="en-US" sz="1400" b="1" dirty="0">
                <a:latin typeface="Calibri" panose="020F0502020204030204" pitchFamily="34" charset="0"/>
                <a:ea typeface="Calibri" panose="020F0502020204030204" pitchFamily="34" charset="0"/>
                <a:cs typeface="Times New Roman" panose="02020603050405020304" pitchFamily="18" charset="0"/>
              </a:rPr>
              <a:t>, et </a:t>
            </a:r>
            <a:r>
              <a:rPr lang="en-US" sz="1400" b="1" dirty="0" err="1">
                <a:latin typeface="Calibri" panose="020F0502020204030204" pitchFamily="34" charset="0"/>
                <a:ea typeface="Calibri" panose="020F0502020204030204" pitchFamily="34" charset="0"/>
                <a:cs typeface="Times New Roman" panose="02020603050405020304" pitchFamily="18" charset="0"/>
              </a:rPr>
              <a:t>al.Published</a:t>
            </a:r>
            <a:r>
              <a:rPr lang="en-US" sz="1400" b="1" dirty="0">
                <a:latin typeface="Calibri" panose="020F0502020204030204" pitchFamily="34" charset="0"/>
                <a:ea typeface="Calibri" panose="020F0502020204030204" pitchFamily="34" charset="0"/>
                <a:cs typeface="Times New Roman" panose="02020603050405020304" pitchFamily="18" charset="0"/>
              </a:rPr>
              <a:t> in: IEEE Transactions on Affective Computing, 2015</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Wingdings" panose="05000000000000000000" pitchFamily="2" charset="2"/>
              <a:buChar char="Ø"/>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eriod"/>
            </a:pP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81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3579348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01D0B8-DEC3-3C13-4836-DE463F36A6A9}"/>
              </a:ext>
            </a:extLst>
          </p:cNvPr>
          <p:cNvSpPr txBox="1"/>
          <p:nvPr/>
        </p:nvSpPr>
        <p:spPr>
          <a:xfrm>
            <a:off x="309562" y="266037"/>
            <a:ext cx="11572875" cy="7201972"/>
          </a:xfrm>
          <a:prstGeom prst="rect">
            <a:avLst/>
          </a:prstGeom>
          <a:noFill/>
        </p:spPr>
        <p:txBody>
          <a:bodyPr wrap="square">
            <a:spAutoFit/>
          </a:bodyPr>
          <a:lstStyle/>
          <a:p>
            <a:pPr algn="just">
              <a:lnSpc>
                <a:spcPct val="150000"/>
              </a:lnSpc>
            </a:pPr>
            <a:r>
              <a:rPr lang="en-US" sz="1400" b="1" i="0" dirty="0">
                <a:effectLst/>
                <a:latin typeface="Times New Roman" panose="02020603050405020304" pitchFamily="18" charset="0"/>
                <a:cs typeface="Times New Roman" panose="02020603050405020304" pitchFamily="18" charset="0"/>
              </a:rPr>
              <a:t>Technical Concepts (Algorithms)</a:t>
            </a:r>
            <a:r>
              <a:rPr lang="en-US" sz="1400" b="1" dirty="0">
                <a:latin typeface="Times New Roman" panose="02020603050405020304" pitchFamily="18" charset="0"/>
                <a:cs typeface="Times New Roman" panose="02020603050405020304" pitchFamily="18" charset="0"/>
              </a:rPr>
              <a:t>to</a:t>
            </a:r>
            <a:r>
              <a:rPr lang="en-US" sz="1400" b="1" i="0" dirty="0">
                <a:effectLst/>
                <a:latin typeface="Times New Roman" panose="02020603050405020304" pitchFamily="18" charset="0"/>
                <a:cs typeface="Times New Roman" panose="02020603050405020304" pitchFamily="18" charset="0"/>
              </a:rPr>
              <a:t> Use:</a:t>
            </a:r>
          </a:p>
          <a:p>
            <a:pPr algn="just">
              <a:lnSpc>
                <a:spcPct val="150000"/>
              </a:lnSpc>
            </a:pPr>
            <a:r>
              <a:rPr lang="en-US" sz="1400" i="0" dirty="0">
                <a:effectLst/>
                <a:latin typeface="Times New Roman" panose="02020603050405020304" pitchFamily="18" charset="0"/>
                <a:cs typeface="Times New Roman" panose="02020603050405020304" pitchFamily="18" charset="0"/>
              </a:rPr>
              <a:t>Machine Learning Models: Utilizing machine learning algorithms such </a:t>
            </a:r>
            <a:r>
              <a:rPr lang="en-US" sz="1400" i="0" u="sng" dirty="0">
                <a:effectLst/>
                <a:latin typeface="Times New Roman" panose="02020603050405020304" pitchFamily="18" charset="0"/>
                <a:cs typeface="Times New Roman" panose="02020603050405020304" pitchFamily="18" charset="0"/>
              </a:rPr>
              <a:t>as </a:t>
            </a:r>
            <a:r>
              <a:rPr lang="en-US" sz="1400" b="1" i="0" u="sng" dirty="0">
                <a:effectLst/>
                <a:latin typeface="Times New Roman" panose="02020603050405020304" pitchFamily="18" charset="0"/>
                <a:cs typeface="Times New Roman" panose="02020603050405020304" pitchFamily="18" charset="0"/>
              </a:rPr>
              <a:t>Convolutional Neural Networks (CNNs) or Support Vector Machines (SVMs) for emotion classification and personality trait prediction.</a:t>
            </a:r>
          </a:p>
          <a:p>
            <a:pPr algn="just">
              <a:lnSpc>
                <a:spcPct val="200000"/>
              </a:lnSpc>
            </a:pPr>
            <a:endParaRPr lang="en-US" sz="1400" b="1" i="0" dirty="0">
              <a:effectLst/>
              <a:latin typeface="Times New Roman" panose="02020603050405020304" pitchFamily="18" charset="0"/>
              <a:cs typeface="Times New Roman" panose="02020603050405020304" pitchFamily="18" charset="0"/>
            </a:endParaRPr>
          </a:p>
          <a:p>
            <a:pPr algn="just">
              <a:lnSpc>
                <a:spcPct val="200000"/>
              </a:lnSpc>
            </a:pPr>
            <a:r>
              <a:rPr lang="en-US" sz="1400" b="1" i="0" dirty="0">
                <a:effectLst/>
                <a:latin typeface="Times New Roman" panose="02020603050405020304" pitchFamily="18" charset="0"/>
                <a:cs typeface="Times New Roman" panose="02020603050405020304" pitchFamily="18" charset="0"/>
              </a:rPr>
              <a:t>Dataset and Input Format</a:t>
            </a:r>
          </a:p>
          <a:p>
            <a:pPr algn="just">
              <a:lnSpc>
                <a:spcPct val="200000"/>
              </a:lnSpc>
            </a:pPr>
            <a:r>
              <a:rPr lang="en-US" sz="1400" b="0" i="0" dirty="0">
                <a:effectLst/>
                <a:latin typeface="Times New Roman" panose="02020603050405020304" pitchFamily="18" charset="0"/>
                <a:cs typeface="Times New Roman" panose="02020603050405020304" pitchFamily="18" charset="0"/>
              </a:rPr>
              <a:t> We will be using a dataset(FER,2013) of facial images with three labels:</a:t>
            </a:r>
          </a:p>
          <a:p>
            <a:pPr marL="285750" indent="-285750" algn="just">
              <a:lnSpc>
                <a:spcPct val="200000"/>
              </a:lnSpc>
              <a:buFont typeface="Wingdings" panose="05000000000000000000" pitchFamily="2" charset="2"/>
              <a:buChar char="Ø"/>
            </a:pPr>
            <a:r>
              <a:rPr lang="en-US" sz="1400" b="1" i="0" dirty="0">
                <a:effectLst/>
                <a:latin typeface="Times New Roman" panose="02020603050405020304" pitchFamily="18" charset="0"/>
                <a:cs typeface="Times New Roman" panose="02020603050405020304" pitchFamily="18" charset="0"/>
              </a:rPr>
              <a:t>Pixels:</a:t>
            </a:r>
            <a:r>
              <a:rPr lang="en-US" sz="1400" b="0" i="0" dirty="0">
                <a:effectLst/>
                <a:latin typeface="Times New Roman" panose="02020603050405020304" pitchFamily="18" charset="0"/>
                <a:cs typeface="Times New Roman" panose="02020603050405020304" pitchFamily="18" charset="0"/>
              </a:rPr>
              <a:t> These are the pixel values of the facial image, which serve as input data for the algorithms.</a:t>
            </a:r>
          </a:p>
          <a:p>
            <a:pPr marL="285750" indent="-285750" algn="just">
              <a:lnSpc>
                <a:spcPct val="200000"/>
              </a:lnSpc>
              <a:buFont typeface="Wingdings" panose="05000000000000000000" pitchFamily="2" charset="2"/>
              <a:buChar char="Ø"/>
            </a:pPr>
            <a:r>
              <a:rPr lang="en-US" sz="1400" b="1" i="0" dirty="0">
                <a:effectLst/>
                <a:latin typeface="Times New Roman" panose="02020603050405020304" pitchFamily="18" charset="0"/>
                <a:cs typeface="Times New Roman" panose="02020603050405020304" pitchFamily="18" charset="0"/>
              </a:rPr>
              <a:t>Usage:</a:t>
            </a:r>
            <a:r>
              <a:rPr lang="en-US" sz="1400" b="0" i="0" dirty="0">
                <a:effectLst/>
                <a:latin typeface="Times New Roman" panose="02020603050405020304" pitchFamily="18" charset="0"/>
                <a:cs typeface="Times New Roman" panose="02020603050405020304" pitchFamily="18" charset="0"/>
              </a:rPr>
              <a:t> Describes for what purpose the image is being used for training or testing.  </a:t>
            </a:r>
          </a:p>
          <a:p>
            <a:pPr marL="285750" indent="-285750" algn="just">
              <a:lnSpc>
                <a:spcPct val="200000"/>
              </a:lnSpc>
              <a:buFont typeface="Wingdings" panose="05000000000000000000" pitchFamily="2" charset="2"/>
              <a:buChar char="Ø"/>
            </a:pPr>
            <a:r>
              <a:rPr lang="en-US" sz="1400" b="1" i="0" dirty="0">
                <a:effectLst/>
                <a:latin typeface="Times New Roman" panose="02020603050405020304" pitchFamily="18" charset="0"/>
                <a:cs typeface="Times New Roman" panose="02020603050405020304" pitchFamily="18" charset="0"/>
              </a:rPr>
              <a:t>Emotions:</a:t>
            </a:r>
            <a:r>
              <a:rPr lang="en-US" sz="1400" b="0" i="0" dirty="0">
                <a:effectLst/>
                <a:latin typeface="Times New Roman" panose="02020603050405020304" pitchFamily="18" charset="0"/>
                <a:cs typeface="Times New Roman" panose="02020603050405020304" pitchFamily="18" charset="0"/>
              </a:rPr>
              <a:t> The labeled emotions expressed in the images (e.g., happy, sad, neutral).</a:t>
            </a:r>
            <a:endParaRPr lang="en-US" sz="1400" dirty="0">
              <a:latin typeface="Times New Roman" panose="02020603050405020304" pitchFamily="18" charset="0"/>
              <a:cs typeface="Times New Roman" panose="02020603050405020304" pitchFamily="18" charset="0"/>
            </a:endParaRPr>
          </a:p>
          <a:p>
            <a:pPr algn="just">
              <a:lnSpc>
                <a:spcPct val="200000"/>
              </a:lnSpc>
            </a:pPr>
            <a:endParaRPr lang="en-US" sz="1400" dirty="0">
              <a:latin typeface="Times New Roman" panose="02020603050405020304" pitchFamily="18" charset="0"/>
              <a:cs typeface="Times New Roman" panose="02020603050405020304" pitchFamily="18" charset="0"/>
            </a:endParaRPr>
          </a:p>
          <a:p>
            <a:pPr algn="just">
              <a:lnSpc>
                <a:spcPct val="200000"/>
              </a:lnSpc>
            </a:pPr>
            <a:r>
              <a:rPr lang="en-US" sz="1400" b="1" i="0" u="sng" dirty="0">
                <a:effectLst/>
                <a:latin typeface="Times New Roman" panose="02020603050405020304" pitchFamily="18" charset="0"/>
                <a:cs typeface="Times New Roman" panose="02020603050405020304" pitchFamily="18" charset="0"/>
              </a:rPr>
              <a:t>Area of Application</a:t>
            </a:r>
          </a:p>
          <a:p>
            <a:pPr marL="285750" indent="-285750" algn="just">
              <a:lnSpc>
                <a:spcPct val="200000"/>
              </a:lnSpc>
              <a:buFont typeface="Wingdings" panose="05000000000000000000" pitchFamily="2" charset="2"/>
              <a:buChar char="q"/>
            </a:pPr>
            <a:r>
              <a:rPr lang="en-US" sz="1400" b="1" i="0" dirty="0">
                <a:effectLst/>
                <a:latin typeface="Times New Roman" panose="02020603050405020304" pitchFamily="18" charset="0"/>
                <a:cs typeface="Times New Roman" panose="02020603050405020304" pitchFamily="18" charset="0"/>
              </a:rPr>
              <a:t>Mental health monitoring</a:t>
            </a:r>
            <a:r>
              <a:rPr lang="en-US" sz="1400" i="0" dirty="0">
                <a:effectLst/>
                <a:latin typeface="Times New Roman" panose="02020603050405020304" pitchFamily="18" charset="0"/>
                <a:cs typeface="Times New Roman" panose="02020603050405020304" pitchFamily="18" charset="0"/>
              </a:rPr>
              <a:t>: Tracking emotional changes for early intervention.</a:t>
            </a:r>
          </a:p>
          <a:p>
            <a:pPr marL="285750" indent="-285750" algn="just">
              <a:lnSpc>
                <a:spcPct val="200000"/>
              </a:lnSpc>
              <a:buFont typeface="Wingdings" panose="05000000000000000000" pitchFamily="2" charset="2"/>
              <a:buChar char="q"/>
            </a:pPr>
            <a:r>
              <a:rPr lang="en-US" sz="1400" b="1" i="0" dirty="0">
                <a:effectLst/>
                <a:latin typeface="Times New Roman" panose="02020603050405020304" pitchFamily="18" charset="0"/>
                <a:cs typeface="Times New Roman" panose="02020603050405020304" pitchFamily="18" charset="0"/>
              </a:rPr>
              <a:t>Educational tools</a:t>
            </a:r>
            <a:r>
              <a:rPr lang="en-US" sz="1400" i="0" dirty="0">
                <a:effectLst/>
                <a:latin typeface="Times New Roman" panose="02020603050405020304" pitchFamily="18" charset="0"/>
                <a:cs typeface="Times New Roman" panose="02020603050405020304" pitchFamily="18" charset="0"/>
              </a:rPr>
              <a:t>: Enhancing learning experiences by adapting content to individual personality traits.</a:t>
            </a:r>
          </a:p>
          <a:p>
            <a:pPr marL="285750" indent="-285750" algn="just">
              <a:lnSpc>
                <a:spcPct val="200000"/>
              </a:lnSpc>
              <a:buFont typeface="Wingdings" panose="05000000000000000000" pitchFamily="2" charset="2"/>
              <a:buChar char="q"/>
            </a:pPr>
            <a:r>
              <a:rPr lang="en-US" sz="1400" b="1" dirty="0">
                <a:latin typeface="Times New Roman" panose="02020603050405020304" pitchFamily="18" charset="0"/>
                <a:cs typeface="Times New Roman" panose="02020603050405020304" pitchFamily="18" charset="0"/>
              </a:rPr>
              <a:t>Market research</a:t>
            </a:r>
            <a:endParaRPr lang="en-US" sz="1400" b="1" i="0" dirty="0">
              <a:effectLst/>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q"/>
            </a:pPr>
            <a:endParaRPr lang="en-US" sz="1400" i="0" dirty="0">
              <a:effectLst/>
              <a:latin typeface="Times New Roman" panose="02020603050405020304" pitchFamily="18" charset="0"/>
              <a:cs typeface="Times New Roman" panose="02020603050405020304" pitchFamily="18" charset="0"/>
            </a:endParaRPr>
          </a:p>
          <a:p>
            <a:pPr algn="just">
              <a:lnSpc>
                <a:spcPct val="200000"/>
              </a:lnSpc>
            </a:pPr>
            <a:endParaRPr lang="en-US" sz="1400" b="1" i="0" u="sng" dirty="0">
              <a:effectLst/>
              <a:latin typeface="Söhne"/>
            </a:endParaRPr>
          </a:p>
          <a:p>
            <a:pPr algn="l">
              <a:lnSpc>
                <a:spcPct val="150000"/>
              </a:lnSpc>
            </a:pPr>
            <a:endParaRPr lang="en-US" sz="1400" i="0" dirty="0">
              <a:effectLst/>
              <a:latin typeface="Söhne"/>
            </a:endParaRPr>
          </a:p>
          <a:p>
            <a:r>
              <a:rPr lang="en-US" sz="1400" b="1" i="0" dirty="0">
                <a:effectLst/>
              </a:rPr>
              <a:t> </a:t>
            </a:r>
            <a:endParaRPr lang="en-IN" sz="1400" dirty="0"/>
          </a:p>
        </p:txBody>
      </p:sp>
    </p:spTree>
    <p:extLst>
      <p:ext uri="{BB962C8B-B14F-4D97-AF65-F5344CB8AC3E}">
        <p14:creationId xmlns:p14="http://schemas.microsoft.com/office/powerpoint/2010/main" val="1239644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20051"/>
            <a:ext cx="7530363" cy="584775"/>
          </a:xfrm>
          <a:prstGeom prst="rect">
            <a:avLst/>
          </a:prstGeom>
          <a:noFill/>
        </p:spPr>
        <p:txBody>
          <a:bodyPr wrap="square" rtlCol="0">
            <a:spAutoFit/>
          </a:bodyPr>
          <a:lstStyle/>
          <a:p>
            <a:r>
              <a:rPr lang="en-US" sz="3200" b="1" dirty="0">
                <a:solidFill>
                  <a:srgbClr val="46B0FA"/>
                </a:solidFill>
                <a:latin typeface="Algerian" panose="04020705040A02060702" pitchFamily="82" charset="0"/>
                <a:cs typeface="Arial" panose="020B0604020202020204" pitchFamily="34"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596348" y="833401"/>
            <a:ext cx="10491670" cy="5129609"/>
          </a:xfrm>
          <a:prstGeom prst="rect">
            <a:avLst/>
          </a:prstGeom>
          <a:noFill/>
        </p:spPr>
        <p:txBody>
          <a:bodyPr wrap="square" rtlCol="0">
            <a:spAutoFit/>
          </a:bodyPr>
          <a:lstStyle/>
          <a:p>
            <a:pPr marL="285750" indent="-285750" algn="just">
              <a:lnSpc>
                <a:spcPct val="200000"/>
              </a:lnSpc>
              <a:spcAft>
                <a:spcPts val="800"/>
              </a:spcAft>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[1]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introduces a CNN-based approach for facial expression recognition</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which is a fundamental component of emotion detection and a key component for our project</a:t>
            </a:r>
            <a:r>
              <a:rPr lang="en-IN" sz="1400" b="1"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The primary focus is on accurately classifying facial expressions into distinct emotion categories, including happiness, sadness, anger, surprise, fear, and disgust. </a:t>
            </a:r>
            <a:endParaRPr lang="en-IN" sz="1400"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200000"/>
              </a:lnSpc>
              <a:spcAft>
                <a:spcPts val="800"/>
              </a:spcAft>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[2], we get an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overview of deep learning techniques for facial expression recognition</a:t>
            </a:r>
            <a:r>
              <a:rPr lang="en-IN" sz="1400" dirty="0">
                <a:effectLst/>
                <a:latin typeface="Calibri" panose="020F0502020204030204" pitchFamily="34" charset="0"/>
                <a:ea typeface="Calibri" panose="020F0502020204030204" pitchFamily="34" charset="0"/>
                <a:cs typeface="Times New Roman" panose="02020603050405020304" pitchFamily="18" charset="0"/>
              </a:rPr>
              <a:t>. The authors review several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benchmark datasets commonly used for training and evaluating deep learning models in facial expression recognition. They discuss the characteristics and challenges associated with these datasets.</a:t>
            </a:r>
          </a:p>
          <a:p>
            <a:pPr marL="285750" indent="-285750" algn="just">
              <a:lnSpc>
                <a:spcPct val="200000"/>
              </a:lnSpc>
              <a:spcAft>
                <a:spcPts val="800"/>
              </a:spcAft>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discusses a method that uses CNNs and mapped binary patterns for facial emotion recognition in uncontrolled environments.</a:t>
            </a:r>
            <a:endParaRPr lang="en-IN" sz="14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200000"/>
              </a:lnSpc>
              <a:spcAft>
                <a:spcPts val="800"/>
              </a:spcAft>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From [4], we get an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insight in the correlation between emotion expressions like fear, anger, happiness and personality traits like openness, agreeableness, extraversion etc</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It also proposes a novel multitask learning framework.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07963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EE53EA-AD32-0525-53A3-F74D0E061710}"/>
              </a:ext>
            </a:extLst>
          </p:cNvPr>
          <p:cNvSpPr>
            <a:spLocks noGrp="1"/>
          </p:cNvSpPr>
          <p:nvPr>
            <p:ph idx="1"/>
          </p:nvPr>
        </p:nvSpPr>
        <p:spPr>
          <a:xfrm>
            <a:off x="514350" y="600075"/>
            <a:ext cx="9886950" cy="5441287"/>
          </a:xfrm>
        </p:spPr>
        <p:txBody>
          <a:bodyPr/>
          <a:lstStyle/>
          <a:p>
            <a:r>
              <a:rPr lang="en-US" dirty="0"/>
              <a:t> In [7] this paper, </a:t>
            </a:r>
            <a:r>
              <a:rPr lang="en-US" b="1" dirty="0"/>
              <a:t>the authors aim to predict personality traits by analyzing facial features</a:t>
            </a:r>
            <a:r>
              <a:rPr lang="en-US" dirty="0"/>
              <a:t>. They begin by introducing the background and motivation behind the study—why it's important to understand and automate the process of perceiving personality traits from facial expressions. The authors propose a methodology or framework for their study, detailing how they collected facial data and how they associated specific facial expressions with certain personality traits</a:t>
            </a:r>
            <a:r>
              <a:rPr lang="en-US" b="1" dirty="0"/>
              <a:t>. They used CNN machine learning algorithm for this purpose.</a:t>
            </a:r>
          </a:p>
          <a:p>
            <a:endParaRPr lang="en-US" b="1" dirty="0"/>
          </a:p>
          <a:p>
            <a:r>
              <a:rPr lang="en-US" b="1" dirty="0"/>
              <a:t>In [8] </a:t>
            </a:r>
            <a:r>
              <a:rPr lang="en-US" dirty="0"/>
              <a:t>In this paper, the authors Z. Meng explore the use of facial expression analysis to automatically predict personality traits. They start by providing background information on the relevance of personality traits and the challenges in predicting </a:t>
            </a:r>
            <a:r>
              <a:rPr lang="en-US" b="1" dirty="0"/>
              <a:t>them. The authors introduce a methodology for analyzing facial expressions in relation to personality traits. This involves the use of computer vision techniques, machine learning algorithms (CNN), to extract meaningful features from facial expressions.</a:t>
            </a:r>
            <a:endParaRPr lang="en-IN" b="1" dirty="0"/>
          </a:p>
        </p:txBody>
      </p:sp>
    </p:spTree>
    <p:extLst>
      <p:ext uri="{BB962C8B-B14F-4D97-AF65-F5344CB8AC3E}">
        <p14:creationId xmlns:p14="http://schemas.microsoft.com/office/powerpoint/2010/main" val="61737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0051"/>
            <a:ext cx="7530363" cy="584775"/>
          </a:xfrm>
          <a:prstGeom prst="rect">
            <a:avLst/>
          </a:prstGeom>
          <a:noFill/>
        </p:spPr>
        <p:txBody>
          <a:bodyPr wrap="square" rtlCol="0">
            <a:spAutoFit/>
          </a:bodyPr>
          <a:lstStyle/>
          <a:p>
            <a:r>
              <a:rPr lang="en-US" sz="3200" b="1" dirty="0">
                <a:solidFill>
                  <a:srgbClr val="46B0FA"/>
                </a:solidFill>
                <a:latin typeface="Algerian" panose="04020705040A02060702" pitchFamily="82" charset="0"/>
                <a:cs typeface="Arial" panose="020B0604020202020204" pitchFamily="34" charset="0"/>
              </a:rPr>
              <a:t>Objectives</a:t>
            </a:r>
            <a:endParaRPr lang="en-IN" sz="3200" b="1" dirty="0">
              <a:solidFill>
                <a:srgbClr val="46B0FA"/>
              </a:solidFill>
              <a:latin typeface="Algerian" panose="04020705040A02060702" pitchFamily="82"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71154" y="1064470"/>
            <a:ext cx="9901002" cy="5293757"/>
          </a:xfrm>
          <a:prstGeom prst="rect">
            <a:avLst/>
          </a:prstGeom>
          <a:noFill/>
        </p:spPr>
        <p:txBody>
          <a:bodyPr wrap="square" rtlCol="0">
            <a:spAutoFit/>
          </a:bodyPr>
          <a:lstStyle/>
          <a:p>
            <a:pPr marL="285750" indent="-285750" algn="l">
              <a:lnSpc>
                <a:spcPct val="200000"/>
              </a:lnSpc>
              <a:buFont typeface="Wingdings" panose="05000000000000000000" pitchFamily="2" charset="2"/>
              <a:buChar char="q"/>
            </a:pPr>
            <a:r>
              <a:rPr lang="en-US" sz="1400" b="1" dirty="0">
                <a:latin typeface="Söhne"/>
              </a:rPr>
              <a:t>MAIN OBJECTIVE </a:t>
            </a:r>
          </a:p>
          <a:p>
            <a:pPr algn="l">
              <a:lnSpc>
                <a:spcPct val="200000"/>
              </a:lnSpc>
            </a:pPr>
            <a:r>
              <a:rPr lang="en-US" sz="1400" b="1" i="0" dirty="0">
                <a:effectLst/>
                <a:latin typeface="Söhne"/>
              </a:rPr>
              <a:t>            </a:t>
            </a:r>
            <a:r>
              <a:rPr lang="en-US" sz="1400" b="1" i="0" u="sng" dirty="0">
                <a:effectLst/>
                <a:latin typeface="Söhne"/>
              </a:rPr>
              <a:t>Personality Trait Prediction:</a:t>
            </a:r>
            <a:endParaRPr lang="en-US" sz="1400" b="0" i="0" u="sng" dirty="0">
              <a:effectLst/>
              <a:latin typeface="Söhne"/>
            </a:endParaRPr>
          </a:p>
          <a:p>
            <a:pPr marL="742950" lvl="1" indent="-285750" algn="l">
              <a:lnSpc>
                <a:spcPct val="200000"/>
              </a:lnSpc>
              <a:buFont typeface="Arial" panose="020B0604020202020204" pitchFamily="34" charset="0"/>
              <a:buChar char="•"/>
            </a:pPr>
            <a:r>
              <a:rPr lang="en-US" sz="1400" b="1" i="0" dirty="0">
                <a:effectLst/>
                <a:latin typeface="Söhne"/>
              </a:rPr>
              <a:t> Personality Assessment:</a:t>
            </a:r>
            <a:r>
              <a:rPr lang="en-US" sz="1400" b="0" i="0" dirty="0">
                <a:effectLst/>
                <a:latin typeface="Söhne"/>
              </a:rPr>
              <a:t> Create machine learning models capable of predicting personality traits, such as extroversion, introversion, agreeableness, conscientiousness, and openness to experience, based on facial cues.</a:t>
            </a:r>
            <a:endParaRPr lang="en-US" sz="1400" dirty="0">
              <a:latin typeface="Söhne"/>
            </a:endParaRPr>
          </a:p>
          <a:p>
            <a:pPr lvl="1" algn="l">
              <a:lnSpc>
                <a:spcPct val="200000"/>
              </a:lnSpc>
            </a:pPr>
            <a:r>
              <a:rPr lang="en-IN" sz="1400" b="1" dirty="0">
                <a:effectLst/>
                <a:latin typeface="Calibri" panose="020F0502020204030204" pitchFamily="34" charset="0"/>
                <a:ea typeface="Calibri" panose="020F0502020204030204" pitchFamily="34" charset="0"/>
                <a:cs typeface="Times New Roman" panose="02020603050405020304" pitchFamily="18" charset="0"/>
              </a:rPr>
              <a:t>The primary objective of this project is to develop a machine learning model that accurately detects facial emotions from a user's face and provides insights into their personality traits</a:t>
            </a: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gn="l">
              <a:lnSpc>
                <a:spcPct val="200000"/>
              </a:lnSpc>
              <a:buFont typeface="Wingdings" panose="05000000000000000000" pitchFamily="2" charset="2"/>
              <a:buChar char="q"/>
            </a:pPr>
            <a:r>
              <a:rPr lang="en-US" sz="1400" b="1" i="0" dirty="0">
                <a:effectLst/>
                <a:latin typeface="Söhne"/>
              </a:rPr>
              <a:t>SUB OBJECTIVE </a:t>
            </a:r>
          </a:p>
          <a:p>
            <a:pPr algn="l">
              <a:lnSpc>
                <a:spcPct val="200000"/>
              </a:lnSpc>
            </a:pPr>
            <a:r>
              <a:rPr lang="en-US" sz="1400" b="1" dirty="0">
                <a:latin typeface="Söhne"/>
              </a:rPr>
              <a:t>            </a:t>
            </a:r>
            <a:r>
              <a:rPr lang="en-US" sz="1400" b="1" i="0" u="sng" dirty="0">
                <a:effectLst/>
                <a:latin typeface="Söhne"/>
              </a:rPr>
              <a:t>Emotion Recognition:</a:t>
            </a:r>
            <a:endParaRPr lang="en-US" sz="1400" b="0" i="0" u="sng" dirty="0">
              <a:effectLst/>
              <a:latin typeface="Söhne"/>
            </a:endParaRPr>
          </a:p>
          <a:p>
            <a:pPr marL="742950" lvl="1" indent="-285750" algn="l">
              <a:lnSpc>
                <a:spcPct val="200000"/>
              </a:lnSpc>
              <a:buFont typeface="Wingdings" panose="05000000000000000000" pitchFamily="2" charset="2"/>
              <a:buChar char="§"/>
            </a:pPr>
            <a:r>
              <a:rPr lang="en-US" sz="1400" b="1" i="0" dirty="0">
                <a:effectLst/>
                <a:latin typeface="Söhne"/>
              </a:rPr>
              <a:t>Real-time Emotion Detection:</a:t>
            </a:r>
            <a:r>
              <a:rPr lang="en-US" sz="1400" b="0" i="0" dirty="0">
                <a:effectLst/>
                <a:latin typeface="Söhne"/>
              </a:rPr>
              <a:t> Developing a model that is capable of accurately detecting and classifying human emotions from facial expressions in real-time.</a:t>
            </a:r>
          </a:p>
          <a:p>
            <a:endParaRPr lang="en-US" sz="2000" dirty="0">
              <a:solidFill>
                <a:srgbClr val="FF0000"/>
              </a:solidFill>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40054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E4E5E-D777-280D-BE9A-D6E67A0A939B}"/>
              </a:ext>
            </a:extLst>
          </p:cNvPr>
          <p:cNvSpPr>
            <a:spLocks noGrp="1"/>
          </p:cNvSpPr>
          <p:nvPr>
            <p:ph type="title"/>
          </p:nvPr>
        </p:nvSpPr>
        <p:spPr>
          <a:xfrm>
            <a:off x="677334" y="609600"/>
            <a:ext cx="8596668" cy="838200"/>
          </a:xfrm>
        </p:spPr>
        <p:txBody>
          <a:bodyPr>
            <a:normAutofit/>
          </a:bodyPr>
          <a:lstStyle/>
          <a:p>
            <a:r>
              <a:rPr lang="en-US" u="sng" dirty="0">
                <a:solidFill>
                  <a:srgbClr val="46B0FA"/>
                </a:solidFill>
                <a:latin typeface="Algerian" panose="04020705040A02060702" pitchFamily="82" charset="0"/>
              </a:rPr>
              <a:t>face detection  </a:t>
            </a:r>
            <a:endParaRPr lang="en-IN" u="sng" dirty="0">
              <a:solidFill>
                <a:srgbClr val="46B0FA"/>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1528086F-7297-962E-2C71-F16B63883AA8}"/>
              </a:ext>
            </a:extLst>
          </p:cNvPr>
          <p:cNvPicPr>
            <a:picLocks noGrp="1" noChangeAspect="1"/>
          </p:cNvPicPr>
          <p:nvPr>
            <p:ph idx="1"/>
          </p:nvPr>
        </p:nvPicPr>
        <p:blipFill>
          <a:blip r:embed="rId2"/>
          <a:stretch>
            <a:fillRect/>
          </a:stretch>
        </p:blipFill>
        <p:spPr>
          <a:xfrm>
            <a:off x="6465480" y="1565508"/>
            <a:ext cx="5338869" cy="3933117"/>
          </a:xfrm>
        </p:spPr>
      </p:pic>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7285A457-D7B2-6412-2D70-B83A9F626B97}"/>
                  </a:ext>
                </a:extLst>
              </p14:cNvPr>
              <p14:cNvContentPartPr/>
              <p14:nvPr/>
            </p14:nvContentPartPr>
            <p14:xfrm>
              <a:off x="6465480" y="1542450"/>
              <a:ext cx="360" cy="3958920"/>
            </p14:xfrm>
          </p:contentPart>
        </mc:Choice>
        <mc:Fallback xmlns="">
          <p:pic>
            <p:nvPicPr>
              <p:cNvPr id="20" name="Ink 19">
                <a:extLst>
                  <a:ext uri="{FF2B5EF4-FFF2-40B4-BE49-F238E27FC236}">
                    <a16:creationId xmlns:a16="http://schemas.microsoft.com/office/drawing/2014/main" id="{7285A457-D7B2-6412-2D70-B83A9F626B97}"/>
                  </a:ext>
                </a:extLst>
              </p:cNvPr>
              <p:cNvPicPr/>
              <p:nvPr/>
            </p:nvPicPr>
            <p:blipFill>
              <a:blip r:embed="rId4"/>
              <a:stretch>
                <a:fillRect/>
              </a:stretch>
            </p:blipFill>
            <p:spPr>
              <a:xfrm>
                <a:off x="6456480" y="1533450"/>
                <a:ext cx="18000" cy="397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265D940-0256-0D34-3C46-9783AFE101D9}"/>
                  </a:ext>
                </a:extLst>
              </p14:cNvPr>
              <p14:cNvContentPartPr/>
              <p14:nvPr/>
            </p14:nvContentPartPr>
            <p14:xfrm>
              <a:off x="6486360" y="5498625"/>
              <a:ext cx="5199840" cy="360"/>
            </p14:xfrm>
          </p:contentPart>
        </mc:Choice>
        <mc:Fallback xmlns="">
          <p:pic>
            <p:nvPicPr>
              <p:cNvPr id="19" name="Ink 18">
                <a:extLst>
                  <a:ext uri="{FF2B5EF4-FFF2-40B4-BE49-F238E27FC236}">
                    <a16:creationId xmlns:a16="http://schemas.microsoft.com/office/drawing/2014/main" id="{C265D940-0256-0D34-3C46-9783AFE101D9}"/>
                  </a:ext>
                </a:extLst>
              </p:cNvPr>
              <p:cNvPicPr/>
              <p:nvPr/>
            </p:nvPicPr>
            <p:blipFill>
              <a:blip r:embed="rId6"/>
              <a:stretch>
                <a:fillRect/>
              </a:stretch>
            </p:blipFill>
            <p:spPr>
              <a:xfrm>
                <a:off x="6477720" y="5489625"/>
                <a:ext cx="521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C26422AF-1C69-9044-D73B-0E94F4CE24E6}"/>
                  </a:ext>
                </a:extLst>
              </p14:cNvPr>
              <p14:cNvContentPartPr/>
              <p14:nvPr/>
            </p14:nvContentPartPr>
            <p14:xfrm>
              <a:off x="6476640" y="1538625"/>
              <a:ext cx="5272560" cy="360"/>
            </p14:xfrm>
          </p:contentPart>
        </mc:Choice>
        <mc:Fallback xmlns="">
          <p:pic>
            <p:nvPicPr>
              <p:cNvPr id="18" name="Ink 17">
                <a:extLst>
                  <a:ext uri="{FF2B5EF4-FFF2-40B4-BE49-F238E27FC236}">
                    <a16:creationId xmlns:a16="http://schemas.microsoft.com/office/drawing/2014/main" id="{C26422AF-1C69-9044-D73B-0E94F4CE24E6}"/>
                  </a:ext>
                </a:extLst>
              </p:cNvPr>
              <p:cNvPicPr/>
              <p:nvPr/>
            </p:nvPicPr>
            <p:blipFill>
              <a:blip r:embed="rId8"/>
              <a:stretch>
                <a:fillRect/>
              </a:stretch>
            </p:blipFill>
            <p:spPr>
              <a:xfrm>
                <a:off x="6468000" y="1529985"/>
                <a:ext cx="5290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145DA6B-EF95-BD04-04C1-AD118CE2D035}"/>
                  </a:ext>
                </a:extLst>
              </p14:cNvPr>
              <p14:cNvContentPartPr/>
              <p14:nvPr/>
            </p14:nvContentPartPr>
            <p14:xfrm>
              <a:off x="11818320" y="1747425"/>
              <a:ext cx="360" cy="3585960"/>
            </p14:xfrm>
          </p:contentPart>
        </mc:Choice>
        <mc:Fallback xmlns="">
          <p:pic>
            <p:nvPicPr>
              <p:cNvPr id="17" name="Ink 16">
                <a:extLst>
                  <a:ext uri="{FF2B5EF4-FFF2-40B4-BE49-F238E27FC236}">
                    <a16:creationId xmlns:a16="http://schemas.microsoft.com/office/drawing/2014/main" id="{E145DA6B-EF95-BD04-04C1-AD118CE2D035}"/>
                  </a:ext>
                </a:extLst>
              </p:cNvPr>
              <p:cNvPicPr/>
              <p:nvPr/>
            </p:nvPicPr>
            <p:blipFill>
              <a:blip r:embed="rId10"/>
              <a:stretch>
                <a:fillRect/>
              </a:stretch>
            </p:blipFill>
            <p:spPr>
              <a:xfrm>
                <a:off x="11809680" y="1738785"/>
                <a:ext cx="18000" cy="3603600"/>
              </a:xfrm>
              <a:prstGeom prst="rect">
                <a:avLst/>
              </a:prstGeom>
            </p:spPr>
          </p:pic>
        </mc:Fallback>
      </mc:AlternateContent>
      <p:sp>
        <p:nvSpPr>
          <p:cNvPr id="21" name="TextBox 20">
            <a:extLst>
              <a:ext uri="{FF2B5EF4-FFF2-40B4-BE49-F238E27FC236}">
                <a16:creationId xmlns:a16="http://schemas.microsoft.com/office/drawing/2014/main" id="{DE918E7E-E62C-BCA2-D6EA-96C9B5CDDF5D}"/>
              </a:ext>
            </a:extLst>
          </p:cNvPr>
          <p:cNvSpPr txBox="1"/>
          <p:nvPr/>
        </p:nvSpPr>
        <p:spPr>
          <a:xfrm>
            <a:off x="677334" y="1447799"/>
            <a:ext cx="5488324" cy="4191981"/>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b="0" i="0" dirty="0">
                <a:solidFill>
                  <a:srgbClr val="374151"/>
                </a:solidFill>
                <a:effectLst/>
                <a:latin typeface="Times New Roman" panose="02020603050405020304" pitchFamily="18" charset="0"/>
                <a:cs typeface="Times New Roman" panose="02020603050405020304" pitchFamily="18" charset="0"/>
              </a:rPr>
              <a:t>Face detection is the process to analyze visual data to determine the presence, location, size, and often orientation of faces within a digital image or video frame.</a:t>
            </a:r>
          </a:p>
          <a:p>
            <a:pPr marL="342900" indent="-342900">
              <a:lnSpc>
                <a:spcPct val="150000"/>
              </a:lnSpc>
              <a:buFont typeface="Wingdings" panose="05000000000000000000" pitchFamily="2" charset="2"/>
              <a:buChar char="q"/>
            </a:pPr>
            <a:r>
              <a:rPr lang="en-US" sz="2000" b="0" i="0" dirty="0">
                <a:solidFill>
                  <a:srgbClr val="374151"/>
                </a:solidFill>
                <a:effectLst/>
                <a:latin typeface="Times New Roman" panose="02020603050405020304" pitchFamily="18" charset="0"/>
                <a:cs typeface="Times New Roman" panose="02020603050405020304" pitchFamily="18" charset="0"/>
              </a:rPr>
              <a:t>This involves use various techniques, including traditional image processing methods and advanced machine learning algorithms (</a:t>
            </a:r>
            <a:r>
              <a:rPr lang="en-US" sz="2000" b="1" i="0" u="sng" dirty="0">
                <a:solidFill>
                  <a:srgbClr val="374151"/>
                </a:solidFill>
                <a:effectLst/>
                <a:latin typeface="Times New Roman" panose="02020603050405020304" pitchFamily="18" charset="0"/>
                <a:cs typeface="Times New Roman" panose="02020603050405020304" pitchFamily="18" charset="0"/>
              </a:rPr>
              <a:t>such as Convolutional Neural Networks)</a:t>
            </a:r>
            <a:r>
              <a:rPr lang="en-US" sz="2000" b="0" i="0" dirty="0">
                <a:solidFill>
                  <a:srgbClr val="374151"/>
                </a:solidFill>
                <a:effectLst/>
                <a:latin typeface="Times New Roman" panose="02020603050405020304" pitchFamily="18" charset="0"/>
                <a:cs typeface="Times New Roman" panose="02020603050405020304" pitchFamily="18" charset="0"/>
              </a:rPr>
              <a:t> to achieve accurate and reliable face detection.</a:t>
            </a:r>
            <a:endParaRPr lang="en-US" sz="2000" kern="1200" dirty="0">
              <a:solidFill>
                <a:schemeClr val="tx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72DEB8B-141C-8D0A-C9DC-2249BE99EA41}"/>
              </a:ext>
            </a:extLst>
          </p:cNvPr>
          <p:cNvSpPr txBox="1"/>
          <p:nvPr/>
        </p:nvSpPr>
        <p:spPr>
          <a:xfrm>
            <a:off x="7453212" y="5616333"/>
            <a:ext cx="4365468" cy="369332"/>
          </a:xfrm>
          <a:prstGeom prst="rect">
            <a:avLst/>
          </a:prstGeom>
          <a:noFill/>
        </p:spPr>
        <p:txBody>
          <a:bodyPr wrap="square" rtlCol="0">
            <a:spAutoFit/>
          </a:bodyPr>
          <a:lstStyle/>
          <a:p>
            <a:r>
              <a:rPr lang="en-US" b="1" u="sng" dirty="0"/>
              <a:t>Flowchart for face detection </a:t>
            </a:r>
            <a:endParaRPr lang="en-IN" b="1" u="sng" dirty="0"/>
          </a:p>
        </p:txBody>
      </p:sp>
    </p:spTree>
    <p:extLst>
      <p:ext uri="{BB962C8B-B14F-4D97-AF65-F5344CB8AC3E}">
        <p14:creationId xmlns:p14="http://schemas.microsoft.com/office/powerpoint/2010/main" val="17131874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3992-362D-B545-8F71-429DF96DF46B}"/>
              </a:ext>
            </a:extLst>
          </p:cNvPr>
          <p:cNvSpPr>
            <a:spLocks noGrp="1"/>
          </p:cNvSpPr>
          <p:nvPr>
            <p:ph type="title"/>
          </p:nvPr>
        </p:nvSpPr>
        <p:spPr>
          <a:xfrm>
            <a:off x="677334" y="609600"/>
            <a:ext cx="5939776" cy="491613"/>
          </a:xfrm>
        </p:spPr>
        <p:txBody>
          <a:bodyPr>
            <a:normAutofit fontScale="90000"/>
          </a:bodyPr>
          <a:lstStyle/>
          <a:p>
            <a:r>
              <a:rPr lang="en-US" b="1" u="sng" dirty="0">
                <a:solidFill>
                  <a:srgbClr val="46B0FA"/>
                </a:solidFill>
                <a:latin typeface="Algerian" panose="04020705040A02060702" pitchFamily="82" charset="0"/>
              </a:rPr>
              <a:t>CNN Components </a:t>
            </a:r>
            <a:endParaRPr lang="en-IN" b="1" u="sng" dirty="0">
              <a:solidFill>
                <a:srgbClr val="46B0FA"/>
              </a:solidFill>
              <a:latin typeface="Algerian" panose="04020705040A02060702" pitchFamily="82" charset="0"/>
            </a:endParaRPr>
          </a:p>
        </p:txBody>
      </p:sp>
      <p:graphicFrame>
        <p:nvGraphicFramePr>
          <p:cNvPr id="10" name="Diagram 9">
            <a:extLst>
              <a:ext uri="{FF2B5EF4-FFF2-40B4-BE49-F238E27FC236}">
                <a16:creationId xmlns:a16="http://schemas.microsoft.com/office/drawing/2014/main" id="{9C340A18-A3F2-CFDF-F4D8-26683827E83B}"/>
              </a:ext>
            </a:extLst>
          </p:cNvPr>
          <p:cNvGraphicFramePr/>
          <p:nvPr>
            <p:extLst>
              <p:ext uri="{D42A27DB-BD31-4B8C-83A1-F6EECF244321}">
                <p14:modId xmlns:p14="http://schemas.microsoft.com/office/powerpoint/2010/main" val="2814107043"/>
              </p:ext>
            </p:extLst>
          </p:nvPr>
        </p:nvGraphicFramePr>
        <p:xfrm>
          <a:off x="2032000" y="1362076"/>
          <a:ext cx="8769350" cy="5324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1323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13279</TotalTime>
  <Words>2061</Words>
  <Application>Microsoft Office PowerPoint</Application>
  <PresentationFormat>Widescreen</PresentationFormat>
  <Paragraphs>178</Paragraphs>
  <Slides>38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Algerian</vt:lpstr>
      <vt:lpstr>Arial</vt:lpstr>
      <vt:lpstr>Calibri</vt:lpstr>
      <vt:lpstr>Georgia</vt:lpstr>
      <vt:lpstr>Söhne</vt:lpstr>
      <vt:lpstr>Times</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face detection  </vt:lpstr>
      <vt:lpstr>CNN Components </vt:lpstr>
      <vt:lpstr>PowerPoint Presentation</vt:lpstr>
      <vt:lpstr>BLOCK Diagram of CNN</vt:lpstr>
      <vt:lpstr> TECHNICAL DIAGRAM</vt:lpstr>
      <vt:lpstr>QR CODE(LINK) FOR SRS </vt:lpstr>
      <vt:lpstr>PowerPoint Presentation</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Results For emotion Detection  </vt:lpstr>
      <vt:lpstr>PowerPoint Presentation</vt:lpstr>
      <vt:lpstr>Dataset used for personality trait prediction </vt:lpstr>
      <vt:lpstr>Code for generation of dataset </vt:lpstr>
      <vt:lpstr>Calling the emotion prediction model &amp; mapping emotions to BIG FIVE PERSONALITY TRAITS </vt:lpstr>
      <vt:lpstr>Function for Mapping the emotions to personality traits </vt:lpstr>
      <vt:lpstr>Real time personality trait prediction  Capturing video from the default webcam for a duration of 10-60 seconds, performing face detection, and predicting emotion and personality trait based on it </vt:lpstr>
      <vt:lpstr>Predicting personality traits based on emotion</vt:lpstr>
      <vt:lpstr>Results for personality trait prediction using predicted emotion </vt:lpstr>
      <vt:lpstr>Results and Discussions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Dhruv Sharma</cp:lastModifiedBy>
  <cp:revision>586</cp:revision>
  <dcterms:created xsi:type="dcterms:W3CDTF">2021-05-06T09:42:21Z</dcterms:created>
  <dcterms:modified xsi:type="dcterms:W3CDTF">2024-05-11T21:09:40Z</dcterms:modified>
</cp:coreProperties>
</file>